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2.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86"/>
  </p:notesMasterIdLst>
  <p:handoutMasterIdLst>
    <p:handoutMasterId r:id="rId87"/>
  </p:handoutMasterIdLst>
  <p:sldIdLst>
    <p:sldId id="257" r:id="rId4"/>
    <p:sldId id="270" r:id="rId5"/>
    <p:sldId id="271" r:id="rId6"/>
    <p:sldId id="272" r:id="rId7"/>
    <p:sldId id="276" r:id="rId8"/>
    <p:sldId id="277" r:id="rId9"/>
    <p:sldId id="278" r:id="rId10"/>
    <p:sldId id="454" r:id="rId11"/>
    <p:sldId id="385" r:id="rId12"/>
    <p:sldId id="281" r:id="rId13"/>
    <p:sldId id="282" r:id="rId14"/>
    <p:sldId id="388" r:id="rId15"/>
    <p:sldId id="389" r:id="rId16"/>
    <p:sldId id="390" r:id="rId17"/>
    <p:sldId id="397" r:id="rId18"/>
    <p:sldId id="398" r:id="rId19"/>
    <p:sldId id="462" r:id="rId20"/>
    <p:sldId id="463" r:id="rId21"/>
    <p:sldId id="464" r:id="rId22"/>
    <p:sldId id="465" r:id="rId23"/>
    <p:sldId id="399" r:id="rId24"/>
    <p:sldId id="400" r:id="rId25"/>
    <p:sldId id="401" r:id="rId26"/>
    <p:sldId id="402" r:id="rId27"/>
    <p:sldId id="403" r:id="rId28"/>
    <p:sldId id="466" r:id="rId29"/>
    <p:sldId id="404" r:id="rId30"/>
    <p:sldId id="406" r:id="rId31"/>
    <p:sldId id="407" r:id="rId32"/>
    <p:sldId id="408" r:id="rId33"/>
    <p:sldId id="46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4" r:id="rId59"/>
    <p:sldId id="433" r:id="rId60"/>
    <p:sldId id="435" r:id="rId61"/>
    <p:sldId id="476" r:id="rId62"/>
    <p:sldId id="477" r:id="rId63"/>
    <p:sldId id="488" r:id="rId64"/>
    <p:sldId id="478" r:id="rId65"/>
    <p:sldId id="479" r:id="rId66"/>
    <p:sldId id="480" r:id="rId67"/>
    <p:sldId id="481" r:id="rId68"/>
    <p:sldId id="482" r:id="rId69"/>
    <p:sldId id="483" r:id="rId70"/>
    <p:sldId id="484" r:id="rId71"/>
    <p:sldId id="485" r:id="rId72"/>
    <p:sldId id="486" r:id="rId73"/>
    <p:sldId id="487" r:id="rId74"/>
    <p:sldId id="469" r:id="rId75"/>
    <p:sldId id="470" r:id="rId76"/>
    <p:sldId id="471" r:id="rId77"/>
    <p:sldId id="472" r:id="rId78"/>
    <p:sldId id="473" r:id="rId79"/>
    <p:sldId id="474" r:id="rId80"/>
    <p:sldId id="475" r:id="rId81"/>
    <p:sldId id="440" r:id="rId82"/>
    <p:sldId id="441" r:id="rId83"/>
    <p:sldId id="442" r:id="rId84"/>
    <p:sldId id="443" r:id="rId8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748" autoAdjust="0"/>
    <p:restoredTop sz="94660"/>
  </p:normalViewPr>
  <p:slideViewPr>
    <p:cSldViewPr>
      <p:cViewPr varScale="1">
        <p:scale>
          <a:sx n="88" d="100"/>
          <a:sy n="88" d="100"/>
        </p:scale>
        <p:origin x="90" y="4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NRPortbl\Active\AEOCONNO\37290680_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'Input and Results'!$J$6</c:f>
              <c:strCache>
                <c:ptCount val="1"/>
                <c:pt idx="0">
                  <c:v>120-Year Value</c:v>
                </c:pt>
              </c:strCache>
            </c:strRef>
          </c:tx>
          <c:spPr>
            <a:solidFill>
              <a:schemeClr val="accent1">
                <a:alpha val="85000"/>
              </a:schemeClr>
            </a:solidFill>
            <a:ln w="9525" cap="flat" cmpd="sng" algn="ctr">
              <a:solidFill>
                <a:schemeClr val="accent1">
                  <a:lumMod val="7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'Input and Results'!$I$7:$I$11</c:f>
              <c:strCache>
                <c:ptCount val="5"/>
                <c:pt idx="0">
                  <c:v>State With No Income Tax</c:v>
                </c:pt>
                <c:pt idx="1">
                  <c:v>Massachussets (Rate 5.15%) </c:v>
                </c:pt>
                <c:pt idx="2">
                  <c:v>California (Marginal Rate 13.3%)</c:v>
                </c:pt>
                <c:pt idx="3">
                  <c:v>New York (Outside NYC) (Marginal Rate 8.82%)</c:v>
                </c:pt>
                <c:pt idx="4">
                  <c:v>New York (NYC) (NYC Marginal Rate 3.876%)</c:v>
                </c:pt>
              </c:strCache>
            </c:strRef>
          </c:cat>
          <c:val>
            <c:numRef>
              <c:f>'Input and Results'!$J$7:$J$11</c:f>
              <c:numCache>
                <c:formatCode>"$"#,##0</c:formatCode>
                <c:ptCount val="5"/>
                <c:pt idx="0">
                  <c:v>74951703.305206448</c:v>
                </c:pt>
                <c:pt idx="1">
                  <c:v>60506216.925026208</c:v>
                </c:pt>
                <c:pt idx="2">
                  <c:v>50377929.105739236</c:v>
                </c:pt>
                <c:pt idx="3">
                  <c:v>56519549.049072899</c:v>
                </c:pt>
                <c:pt idx="4">
                  <c:v>48650133.002882183</c:v>
                </c:pt>
              </c:numCache>
            </c:numRef>
          </c:val>
        </c:ser>
        <c:dLbls>
          <c:showLegendKey val="0"/>
          <c:showVal val="0"/>
          <c:showCatName val="0"/>
          <c:showSerName val="0"/>
          <c:showPercent val="0"/>
          <c:showBubbleSize val="0"/>
        </c:dLbls>
        <c:gapWidth val="65"/>
        <c:axId val="264172440"/>
        <c:axId val="372113664"/>
      </c:barChart>
      <c:catAx>
        <c:axId val="2641724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72113664"/>
        <c:crosses val="autoZero"/>
        <c:auto val="1"/>
        <c:lblAlgn val="ctr"/>
        <c:lblOffset val="100"/>
        <c:noMultiLvlLbl val="0"/>
      </c:catAx>
      <c:valAx>
        <c:axId val="372113664"/>
        <c:scaling>
          <c:orientation val="minMax"/>
        </c:scaling>
        <c:delete val="0"/>
        <c:axPos val="l"/>
        <c:majorGridlines>
          <c:spPr>
            <a:ln w="9525" cap="flat" cmpd="sng" algn="ctr">
              <a:solidFill>
                <a:schemeClr val="dk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641724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74B9A8F-324B-48E2-978D-6A9B3C74D99A}" type="datetimeFigureOut">
              <a:rPr lang="en-US" smtClean="0"/>
              <a:t>2/3/2017</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7DC786B-BD1A-42A4-8BC0-A58629AF6FE5}" type="slidenum">
              <a:rPr lang="en-US" smtClean="0"/>
              <a:t>‹#›</a:t>
            </a:fld>
            <a:endParaRPr lang="en-US" dirty="0"/>
          </a:p>
        </p:txBody>
      </p:sp>
    </p:spTree>
    <p:extLst>
      <p:ext uri="{BB962C8B-B14F-4D97-AF65-F5344CB8AC3E}">
        <p14:creationId xmlns:p14="http://schemas.microsoft.com/office/powerpoint/2010/main" val="410064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BFE145F-C6F0-452B-9CF7-C100BE1F2A06}" type="datetimeFigureOut">
              <a:rPr lang="en-US" smtClean="0"/>
              <a:t>2/3/2017</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B8E01FD-62BB-4B2C-AFCF-21ACFDA91745}" type="slidenum">
              <a:rPr lang="en-US" smtClean="0"/>
              <a:t>‹#›</a:t>
            </a:fld>
            <a:endParaRPr lang="en-US" dirty="0"/>
          </a:p>
        </p:txBody>
      </p:sp>
    </p:spTree>
    <p:extLst>
      <p:ext uri="{BB962C8B-B14F-4D97-AF65-F5344CB8AC3E}">
        <p14:creationId xmlns:p14="http://schemas.microsoft.com/office/powerpoint/2010/main" val="150606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2/3/2017 9:14 AM</a:t>
            </a:fld>
            <a:endParaRPr lang="en-US" dirty="0"/>
          </a:p>
        </p:txBody>
      </p:sp>
      <p:sp>
        <p:nvSpPr>
          <p:cNvPr id="6" name="Footer Placeholder 5"/>
          <p:cNvSpPr>
            <a:spLocks noGrp="1"/>
          </p:cNvSpPr>
          <p:nvPr>
            <p:ph type="ftr" sz="quarter" idx="12"/>
          </p:nvPr>
        </p:nvSpPr>
        <p:spPr>
          <a:xfrm>
            <a:off x="0"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399" cy="461804"/>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3401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66</a:t>
            </a:fld>
            <a:endParaRPr lang="en-US" dirty="0"/>
          </a:p>
        </p:txBody>
      </p:sp>
    </p:spTree>
    <p:extLst>
      <p:ext uri="{BB962C8B-B14F-4D97-AF65-F5344CB8AC3E}">
        <p14:creationId xmlns:p14="http://schemas.microsoft.com/office/powerpoint/2010/main" val="50423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67</a:t>
            </a:fld>
            <a:endParaRPr lang="en-US" dirty="0"/>
          </a:p>
        </p:txBody>
      </p:sp>
    </p:spTree>
    <p:extLst>
      <p:ext uri="{BB962C8B-B14F-4D97-AF65-F5344CB8AC3E}">
        <p14:creationId xmlns:p14="http://schemas.microsoft.com/office/powerpoint/2010/main" val="398394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68</a:t>
            </a:fld>
            <a:endParaRPr lang="en-US" dirty="0"/>
          </a:p>
        </p:txBody>
      </p:sp>
    </p:spTree>
    <p:extLst>
      <p:ext uri="{BB962C8B-B14F-4D97-AF65-F5344CB8AC3E}">
        <p14:creationId xmlns:p14="http://schemas.microsoft.com/office/powerpoint/2010/main" val="52409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69</a:t>
            </a:fld>
            <a:endParaRPr lang="en-US" dirty="0"/>
          </a:p>
        </p:txBody>
      </p:sp>
    </p:spTree>
    <p:extLst>
      <p:ext uri="{BB962C8B-B14F-4D97-AF65-F5344CB8AC3E}">
        <p14:creationId xmlns:p14="http://schemas.microsoft.com/office/powerpoint/2010/main" val="1634935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70</a:t>
            </a:fld>
            <a:endParaRPr lang="en-US" dirty="0"/>
          </a:p>
        </p:txBody>
      </p:sp>
    </p:spTree>
    <p:extLst>
      <p:ext uri="{BB962C8B-B14F-4D97-AF65-F5344CB8AC3E}">
        <p14:creationId xmlns:p14="http://schemas.microsoft.com/office/powerpoint/2010/main" val="313737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71</a:t>
            </a:fld>
            <a:endParaRPr lang="en-US" dirty="0"/>
          </a:p>
        </p:txBody>
      </p:sp>
    </p:spTree>
    <p:extLst>
      <p:ext uri="{BB962C8B-B14F-4D97-AF65-F5344CB8AC3E}">
        <p14:creationId xmlns:p14="http://schemas.microsoft.com/office/powerpoint/2010/main" val="270270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2/3/2017 9:14 AM</a:t>
            </a:fld>
            <a:endParaRPr lang="en-US" dirty="0"/>
          </a:p>
        </p:txBody>
      </p:sp>
      <p:sp>
        <p:nvSpPr>
          <p:cNvPr id="6" name="Footer Placeholder 5"/>
          <p:cNvSpPr>
            <a:spLocks noGrp="1"/>
          </p:cNvSpPr>
          <p:nvPr>
            <p:ph type="ftr" sz="quarter" idx="12"/>
          </p:nvPr>
        </p:nvSpPr>
        <p:spPr>
          <a:xfrm>
            <a:off x="0"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399" cy="461804"/>
          </a:xfrm>
        </p:spPr>
        <p:txBody>
          <a:bodyPr/>
          <a:lstStyle/>
          <a:p>
            <a:fld id="{EC87E0CF-87F6-4B58-B8B8-DCAB2DAAF3CA}" type="slidenum">
              <a:rPr lang="en-US" smtClean="0"/>
              <a:pPr/>
              <a:t>32</a:t>
            </a:fld>
            <a:endParaRPr lang="en-US" dirty="0"/>
          </a:p>
        </p:txBody>
      </p:sp>
    </p:spTree>
    <p:extLst>
      <p:ext uri="{BB962C8B-B14F-4D97-AF65-F5344CB8AC3E}">
        <p14:creationId xmlns:p14="http://schemas.microsoft.com/office/powerpoint/2010/main" val="208892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2/3/2017 9:14 AM</a:t>
            </a:fld>
            <a:endParaRPr lang="en-US" dirty="0"/>
          </a:p>
        </p:txBody>
      </p:sp>
      <p:sp>
        <p:nvSpPr>
          <p:cNvPr id="6" name="Footer Placeholder 5"/>
          <p:cNvSpPr>
            <a:spLocks noGrp="1"/>
          </p:cNvSpPr>
          <p:nvPr>
            <p:ph type="ftr" sz="quarter" idx="12"/>
          </p:nvPr>
        </p:nvSpPr>
        <p:spPr>
          <a:xfrm>
            <a:off x="0"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399" cy="461804"/>
          </a:xfrm>
        </p:spPr>
        <p:txBody>
          <a:bodyPr/>
          <a:lstStyle/>
          <a:p>
            <a:fld id="{EC87E0CF-87F6-4B58-B8B8-DCAB2DAAF3CA}" type="slidenum">
              <a:rPr lang="en-US" smtClean="0"/>
              <a:pPr/>
              <a:t>53</a:t>
            </a:fld>
            <a:endParaRPr lang="en-US" dirty="0"/>
          </a:p>
        </p:txBody>
      </p:sp>
    </p:spTree>
    <p:extLst>
      <p:ext uri="{BB962C8B-B14F-4D97-AF65-F5344CB8AC3E}">
        <p14:creationId xmlns:p14="http://schemas.microsoft.com/office/powerpoint/2010/main" val="196514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60</a:t>
            </a:fld>
            <a:endParaRPr lang="en-US" dirty="0"/>
          </a:p>
        </p:txBody>
      </p:sp>
    </p:spTree>
    <p:extLst>
      <p:ext uri="{BB962C8B-B14F-4D97-AF65-F5344CB8AC3E}">
        <p14:creationId xmlns:p14="http://schemas.microsoft.com/office/powerpoint/2010/main" val="132928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61</a:t>
            </a:fld>
            <a:endParaRPr lang="en-US" dirty="0"/>
          </a:p>
        </p:txBody>
      </p:sp>
    </p:spTree>
    <p:extLst>
      <p:ext uri="{BB962C8B-B14F-4D97-AF65-F5344CB8AC3E}">
        <p14:creationId xmlns:p14="http://schemas.microsoft.com/office/powerpoint/2010/main" val="339632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62</a:t>
            </a:fld>
            <a:endParaRPr lang="en-US" dirty="0"/>
          </a:p>
        </p:txBody>
      </p:sp>
    </p:spTree>
    <p:extLst>
      <p:ext uri="{BB962C8B-B14F-4D97-AF65-F5344CB8AC3E}">
        <p14:creationId xmlns:p14="http://schemas.microsoft.com/office/powerpoint/2010/main" val="41794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63</a:t>
            </a:fld>
            <a:endParaRPr lang="en-US" dirty="0"/>
          </a:p>
        </p:txBody>
      </p:sp>
    </p:spTree>
    <p:extLst>
      <p:ext uri="{BB962C8B-B14F-4D97-AF65-F5344CB8AC3E}">
        <p14:creationId xmlns:p14="http://schemas.microsoft.com/office/powerpoint/2010/main" val="305883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64</a:t>
            </a:fld>
            <a:endParaRPr lang="en-US" dirty="0"/>
          </a:p>
        </p:txBody>
      </p:sp>
    </p:spTree>
    <p:extLst>
      <p:ext uri="{BB962C8B-B14F-4D97-AF65-F5344CB8AC3E}">
        <p14:creationId xmlns:p14="http://schemas.microsoft.com/office/powerpoint/2010/main" val="133808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65</a:t>
            </a:fld>
            <a:endParaRPr lang="en-US" dirty="0"/>
          </a:p>
        </p:txBody>
      </p:sp>
    </p:spTree>
    <p:extLst>
      <p:ext uri="{BB962C8B-B14F-4D97-AF65-F5344CB8AC3E}">
        <p14:creationId xmlns:p14="http://schemas.microsoft.com/office/powerpoint/2010/main" val="326253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sp>
        <p:nvSpPr>
          <p:cNvPr id="3" name="Rectangle 2"/>
          <p:cNvSpPr/>
          <p:nvPr userDrawn="1"/>
        </p:nvSpPr>
        <p:spPr>
          <a:xfrm>
            <a:off x="0" y="-3175"/>
            <a:ext cx="9144000" cy="133350"/>
          </a:xfrm>
          <a:prstGeom prst="rect">
            <a:avLst/>
          </a:prstGeom>
          <a:solidFill>
            <a:srgbClr val="560C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pic>
        <p:nvPicPr>
          <p:cNvPr id="4" name="Picture 3" descr="Bar.jpg"/>
          <p:cNvPicPr>
            <a:picLocks noChangeAspect="1"/>
          </p:cNvPicPr>
          <p:nvPr userDrawn="1"/>
        </p:nvPicPr>
        <p:blipFill>
          <a:blip r:embed="rId2"/>
          <a:srcRect/>
          <a:stretch>
            <a:fillRect/>
          </a:stretch>
        </p:blipFill>
        <p:spPr bwMode="auto">
          <a:xfrm>
            <a:off x="0" y="5729288"/>
            <a:ext cx="9144000" cy="822325"/>
          </a:xfrm>
          <a:prstGeom prst="rect">
            <a:avLst/>
          </a:prstGeom>
          <a:noFill/>
          <a:ln w="9525">
            <a:noFill/>
            <a:miter lim="800000"/>
            <a:headEnd/>
            <a:tailEnd/>
          </a:ln>
        </p:spPr>
      </p:pic>
      <p:sp>
        <p:nvSpPr>
          <p:cNvPr id="5" name="TextBox 4"/>
          <p:cNvSpPr txBox="1"/>
          <p:nvPr userDrawn="1"/>
        </p:nvSpPr>
        <p:spPr>
          <a:xfrm>
            <a:off x="857250" y="3071813"/>
            <a:ext cx="185738" cy="369887"/>
          </a:xfrm>
          <a:prstGeom prst="rect">
            <a:avLst/>
          </a:prstGeom>
          <a:noFill/>
        </p:spPr>
        <p:txBody>
          <a:bodyPr wrap="none">
            <a:prstTxWarp prst="textNoShape">
              <a:avLst/>
            </a:prstTxWarp>
            <a:spAutoFit/>
          </a:bodyPr>
          <a:lstStyle/>
          <a:p>
            <a:endParaRPr lang="en-US" dirty="0">
              <a:latin typeface="Calibri" pitchFamily="-64" charset="0"/>
            </a:endParaRPr>
          </a:p>
        </p:txBody>
      </p:sp>
      <p:sp>
        <p:nvSpPr>
          <p:cNvPr id="2" name="Title 1"/>
          <p:cNvSpPr>
            <a:spLocks noGrp="1"/>
          </p:cNvSpPr>
          <p:nvPr>
            <p:ph type="ctrTitle"/>
          </p:nvPr>
        </p:nvSpPr>
        <p:spPr>
          <a:xfrm>
            <a:off x="759560" y="2054931"/>
            <a:ext cx="6704967" cy="1508924"/>
          </a:xfrm>
          <a:prstGeom prst="rect">
            <a:avLst/>
          </a:prstGeom>
        </p:spPr>
        <p:txBody>
          <a:bodyPr anchor="ctr">
            <a:no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smtClean="0"/>
              <a:t>Click to edit Master title style</a:t>
            </a:r>
            <a:endParaRPr lang="en-US" dirty="0"/>
          </a:p>
        </p:txBody>
      </p:sp>
      <p:sp>
        <p:nvSpPr>
          <p:cNvPr id="10" name="Rectangle 6"/>
          <p:cNvSpPr txBox="1">
            <a:spLocks noChangeArrowheads="1"/>
          </p:cNvSpPr>
          <p:nvPr userDrawn="1"/>
        </p:nvSpPr>
        <p:spPr>
          <a:xfrm>
            <a:off x="0" y="6567488"/>
            <a:ext cx="9144000" cy="290512"/>
          </a:xfrm>
          <a:prstGeom prst="rect">
            <a:avLst/>
          </a:prstGeom>
          <a:solidFill>
            <a:srgbClr val="670077"/>
          </a:solidFill>
          <a:ln/>
        </p:spPr>
        <p:txBody>
          <a:bodyPr/>
          <a:lstStyle/>
          <a:p>
            <a:pPr marL="1187450" marR="0" indent="0" algn="l" defTabSz="457200" rtl="0" eaLnBrk="1" fontAlgn="base" latinLnBrk="0" hangingPunct="1">
              <a:lnSpc>
                <a:spcPct val="100000"/>
              </a:lnSpc>
              <a:spcBef>
                <a:spcPct val="0"/>
              </a:spcBef>
              <a:spcAft>
                <a:spcPct val="0"/>
              </a:spcAft>
              <a:buClrTx/>
              <a:buSzTx/>
              <a:buFontTx/>
              <a:buNone/>
              <a:tabLst/>
              <a:defRPr/>
            </a:pPr>
            <a:endParaRPr lang="en-US" sz="1100" baseline="30000" dirty="0">
              <a:solidFill>
                <a:schemeClr val="bg1"/>
              </a:solidFill>
              <a:latin typeface="Arial" pitchFamily="-64" charset="0"/>
              <a:ea typeface="ＭＳ Ｐゴシック" pitchFamily="-64" charset="-128"/>
              <a:cs typeface="ＭＳ Ｐゴシック" pitchFamily="-64" charset="-128"/>
            </a:endParaRPr>
          </a:p>
        </p:txBody>
      </p:sp>
      <p:sp>
        <p:nvSpPr>
          <p:cNvPr id="12" name="Slide Number Placeholder 7"/>
          <p:cNvSpPr>
            <a:spLocks noGrp="1"/>
          </p:cNvSpPr>
          <p:nvPr>
            <p:ph type="sldNum" sz="quarter" idx="10"/>
          </p:nvPr>
        </p:nvSpPr>
        <p:spPr>
          <a:xfrm>
            <a:off x="6553200" y="6519152"/>
            <a:ext cx="2133600" cy="365125"/>
          </a:xfrm>
          <a:prstGeom prst="rect">
            <a:avLst/>
          </a:prstGeom>
        </p:spPr>
        <p:txBody>
          <a:bodyPr/>
          <a:lstStyle/>
          <a:p>
            <a:fld id="{B678A430-2B5E-9C4F-A94E-0139B75F11B5}" type="slidenum">
              <a:rPr lang="en-US" smtClean="0"/>
              <a:pPr/>
              <a:t>‹#›</a:t>
            </a:fld>
            <a:endParaRPr lang="en-US" dirty="0"/>
          </a:p>
        </p:txBody>
      </p:sp>
      <p:pic>
        <p:nvPicPr>
          <p:cNvPr id="9" name="Picture 8" descr="AICPA Web_wht.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6825" y="6599238"/>
            <a:ext cx="660849" cy="222250"/>
          </a:xfrm>
          <a:prstGeom prst="rect">
            <a:avLst/>
          </a:prstGeom>
        </p:spPr>
      </p:pic>
      <p:sp>
        <p:nvSpPr>
          <p:cNvPr id="11" name="Slide Number Placeholder 7"/>
          <p:cNvSpPr txBox="1">
            <a:spLocks/>
          </p:cNvSpPr>
          <p:nvPr userDrawn="1"/>
        </p:nvSpPr>
        <p:spPr>
          <a:xfrm>
            <a:off x="5854138" y="6509288"/>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FFFFFF"/>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1400" dirty="0" smtClean="0"/>
              <a:t>#AICPAest</a:t>
            </a:r>
          </a:p>
        </p:txBody>
      </p:sp>
    </p:spTree>
    <p:extLst>
      <p:ext uri="{BB962C8B-B14F-4D97-AF65-F5344CB8AC3E}">
        <p14:creationId xmlns:p14="http://schemas.microsoft.com/office/powerpoint/2010/main" val="3709735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shins@oshin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oshin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mailto:abigail.oconnor@hklaw.com" TargetMode="Externa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hyperlink" Target="http://www.hklaw.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americanbar.org/content/dam/aba/publishing/tax_lawyer/ttl-spr11-02-Kingson.authcheckdam.pdf" TargetMode="External"/><Relationship Id="rId2" Type="http://schemas.openxmlformats.org/officeDocument/2006/relationships/hyperlink" Target="http://www.leimbergservices.com/" TargetMode="Externa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954" y="1219200"/>
            <a:ext cx="7681913" cy="1523495"/>
          </a:xfrm>
        </p:spPr>
        <p:txBody>
          <a:bodyPr/>
          <a:lstStyle/>
          <a:p>
            <a:pPr algn="ctr"/>
            <a:r>
              <a:rPr lang="en-US" dirty="0" smtClean="0"/>
              <a:t>THE </a:t>
            </a:r>
            <a:r>
              <a:rPr lang="en-US" dirty="0" smtClean="0"/>
              <a:t>MODERN </a:t>
            </a:r>
            <a:r>
              <a:rPr lang="en-US" dirty="0" smtClean="0"/>
              <a:t>TRUST</a:t>
            </a:r>
            <a:br>
              <a:rPr lang="en-US" dirty="0" smtClean="0"/>
            </a:br>
            <a:r>
              <a:rPr lang="en-US" sz="3600" dirty="0" smtClean="0"/>
              <a:t>THE ART OF PROPERLY (AND EFFECTIVELY) PASSING AND RECEIVING WEALTH</a:t>
            </a:r>
            <a:endParaRPr lang="en-US" sz="3600" dirty="0"/>
          </a:p>
        </p:txBody>
      </p:sp>
      <p:sp>
        <p:nvSpPr>
          <p:cNvPr id="5" name="Subtitle 2"/>
          <p:cNvSpPr txBox="1">
            <a:spLocks/>
          </p:cNvSpPr>
          <p:nvPr/>
        </p:nvSpPr>
        <p:spPr>
          <a:xfrm>
            <a:off x="5029200" y="4250003"/>
            <a:ext cx="3346101" cy="13716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600" b="1" dirty="0">
                <a:solidFill>
                  <a:schemeClr val="tx1"/>
                </a:solidFill>
              </a:rPr>
              <a:t>Richard A. </a:t>
            </a:r>
            <a:r>
              <a:rPr lang="en-US" sz="1600" b="1" dirty="0" smtClean="0">
                <a:solidFill>
                  <a:schemeClr val="tx1"/>
                </a:solidFill>
              </a:rPr>
              <a:t>Oshins, AEP (Distinguished)</a:t>
            </a:r>
            <a:endParaRPr lang="en-US" sz="1600" b="1" dirty="0">
              <a:solidFill>
                <a:schemeClr val="tx1"/>
              </a:solidFill>
            </a:endParaRPr>
          </a:p>
          <a:p>
            <a:pPr algn="ctr"/>
            <a:r>
              <a:rPr lang="en-US" sz="1600" b="1" dirty="0">
                <a:solidFill>
                  <a:schemeClr val="tx1"/>
                </a:solidFill>
              </a:rPr>
              <a:t>Oshins &amp; Associates, LLC</a:t>
            </a:r>
          </a:p>
          <a:p>
            <a:pPr algn="ctr"/>
            <a:r>
              <a:rPr lang="en-US" sz="1400" b="1" dirty="0">
                <a:solidFill>
                  <a:schemeClr val="tx1"/>
                </a:solidFill>
              </a:rPr>
              <a:t>1645 Village Center Circle, Suite 170</a:t>
            </a:r>
          </a:p>
          <a:p>
            <a:pPr algn="ctr"/>
            <a:r>
              <a:rPr lang="en-US" sz="1400" b="1" dirty="0">
                <a:solidFill>
                  <a:schemeClr val="tx1"/>
                </a:solidFill>
              </a:rPr>
              <a:t>     Las Vegas, Nevada  89134</a:t>
            </a:r>
          </a:p>
          <a:p>
            <a:pPr algn="ctr"/>
            <a:r>
              <a:rPr lang="en-US" sz="1400" b="1" dirty="0">
                <a:solidFill>
                  <a:schemeClr val="tx1"/>
                </a:solidFill>
              </a:rPr>
              <a:t>702.341.6000 / 702.341.6001 fax</a:t>
            </a:r>
          </a:p>
          <a:p>
            <a:pPr algn="ctr"/>
            <a:r>
              <a:rPr lang="en-US" sz="1400" dirty="0" smtClean="0">
                <a:solidFill>
                  <a:schemeClr val="tx1"/>
                </a:solidFill>
                <a:hlinkClick r:id="rId3"/>
              </a:rPr>
              <a:t>roshins@oshins.com</a:t>
            </a:r>
            <a:endParaRPr lang="en-US" sz="1400" dirty="0" smtClean="0">
              <a:solidFill>
                <a:schemeClr val="tx1"/>
              </a:solidFill>
            </a:endParaRPr>
          </a:p>
          <a:p>
            <a:pPr algn="ctr"/>
            <a:r>
              <a:rPr lang="en-US" sz="1400" dirty="0">
                <a:solidFill>
                  <a:schemeClr val="tx1"/>
                </a:solidFill>
                <a:hlinkClick r:id="rId4"/>
              </a:rPr>
              <a:t>www.oshins.com</a:t>
            </a:r>
            <a:endParaRPr lang="en-US" sz="1400" dirty="0">
              <a:solidFill>
                <a:schemeClr val="tx1"/>
              </a:solidFill>
            </a:endParaRPr>
          </a:p>
          <a:p>
            <a:pPr algn="ctr"/>
            <a:endParaRPr lang="en-US" sz="1600" dirty="0"/>
          </a:p>
        </p:txBody>
      </p:sp>
      <p:sp>
        <p:nvSpPr>
          <p:cNvPr id="7" name="Subtitle 2"/>
          <p:cNvSpPr txBox="1">
            <a:spLocks/>
          </p:cNvSpPr>
          <p:nvPr/>
        </p:nvSpPr>
        <p:spPr>
          <a:xfrm>
            <a:off x="764954" y="4250003"/>
            <a:ext cx="3405119" cy="13716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800" b="1" dirty="0" smtClean="0">
                <a:solidFill>
                  <a:schemeClr val="tx1"/>
                </a:solidFill>
              </a:rPr>
              <a:t>Sioux Falls</a:t>
            </a:r>
            <a:endParaRPr lang="en-US" sz="1800" b="1" dirty="0" smtClean="0">
              <a:solidFill>
                <a:schemeClr val="tx1"/>
              </a:solidFill>
            </a:endParaRPr>
          </a:p>
          <a:p>
            <a:pPr algn="ctr"/>
            <a:r>
              <a:rPr lang="en-US" sz="1800" b="1" dirty="0" smtClean="0">
                <a:solidFill>
                  <a:schemeClr val="tx1"/>
                </a:solidFill>
              </a:rPr>
              <a:t>Estate Planning Council</a:t>
            </a:r>
          </a:p>
          <a:p>
            <a:pPr algn="ctr"/>
            <a:r>
              <a:rPr lang="en-US" sz="1800" b="1" dirty="0" smtClean="0">
                <a:solidFill>
                  <a:schemeClr val="tx1"/>
                </a:solidFill>
              </a:rPr>
              <a:t>May 18, </a:t>
            </a:r>
            <a:r>
              <a:rPr lang="en-US" sz="1800" b="1" dirty="0" smtClean="0">
                <a:solidFill>
                  <a:schemeClr val="tx1"/>
                </a:solidFill>
              </a:rPr>
              <a:t>2017</a:t>
            </a:r>
          </a:p>
        </p:txBody>
      </p:sp>
      <p:sp>
        <p:nvSpPr>
          <p:cNvPr id="9" name="Subtitle 2"/>
          <p:cNvSpPr txBox="1">
            <a:spLocks/>
          </p:cNvSpPr>
          <p:nvPr/>
        </p:nvSpPr>
        <p:spPr>
          <a:xfrm>
            <a:off x="457200" y="6581775"/>
            <a:ext cx="8153400" cy="4572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ct val="50000"/>
              </a:spcBef>
            </a:pPr>
            <a:r>
              <a:rPr lang="en-US" sz="1600" dirty="0">
                <a:solidFill>
                  <a:schemeClr val="tx1"/>
                </a:solidFill>
              </a:rPr>
              <a:t>Copyright </a:t>
            </a:r>
            <a:r>
              <a:rPr lang="en-US" sz="1600" dirty="0" smtClean="0">
                <a:solidFill>
                  <a:schemeClr val="tx1"/>
                </a:solidFill>
              </a:rPr>
              <a:t>2017 </a:t>
            </a:r>
            <a:r>
              <a:rPr lang="en-US" sz="1600" dirty="0">
                <a:solidFill>
                  <a:schemeClr val="tx1"/>
                </a:solidFill>
              </a:rPr>
              <a:t>by Richard A. Oshins.  All Rights Reserved</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1577" y="393980"/>
            <a:ext cx="8178120" cy="901011"/>
          </a:xfrm>
        </p:spPr>
        <p:txBody>
          <a:bodyPr>
            <a:noAutofit/>
          </a:bodyPr>
          <a:lstStyle/>
          <a:p>
            <a:pPr algn="ctr"/>
            <a:r>
              <a:rPr lang="en-US" sz="4400" dirty="0">
                <a:latin typeface="+mj-lt"/>
              </a:rPr>
              <a:t>COMMON GOALS</a:t>
            </a:r>
          </a:p>
        </p:txBody>
      </p:sp>
      <p:sp>
        <p:nvSpPr>
          <p:cNvPr id="3" name="Content Placeholder 2"/>
          <p:cNvSpPr>
            <a:spLocks noGrp="1"/>
          </p:cNvSpPr>
          <p:nvPr>
            <p:ph idx="1"/>
          </p:nvPr>
        </p:nvSpPr>
        <p:spPr>
          <a:xfrm>
            <a:off x="224812" y="1288062"/>
            <a:ext cx="8544885" cy="4766661"/>
          </a:xfrm>
        </p:spPr>
        <p:txBody>
          <a:bodyPr>
            <a:normAutofit/>
          </a:bodyPr>
          <a:lstStyle/>
          <a:p>
            <a:endParaRPr lang="en-US" sz="3600" dirty="0">
              <a:solidFill>
                <a:schemeClr val="tx1"/>
              </a:solidFill>
              <a:latin typeface="+mn-lt"/>
            </a:endParaRPr>
          </a:p>
          <a:p>
            <a:pPr marL="457200" indent="-457200">
              <a:buClrTx/>
              <a:buFont typeface="Wingdings" panose="05000000000000000000" pitchFamily="2" charset="2"/>
              <a:buChar char="q"/>
            </a:pPr>
            <a:r>
              <a:rPr lang="en-US" sz="3600" dirty="0">
                <a:solidFill>
                  <a:schemeClr val="tx1"/>
                </a:solidFill>
                <a:latin typeface="+mn-lt"/>
                <a:sym typeface="Wingdings" panose="05000000000000000000" pitchFamily="2" charset="2"/>
              </a:rPr>
              <a:t>Business </a:t>
            </a:r>
            <a:r>
              <a:rPr lang="en-US" sz="3600" dirty="0" smtClean="0">
                <a:solidFill>
                  <a:schemeClr val="tx1"/>
                </a:solidFill>
                <a:latin typeface="+mn-lt"/>
                <a:sym typeface="Wingdings" panose="05000000000000000000" pitchFamily="2" charset="2"/>
              </a:rPr>
              <a:t>Entity</a:t>
            </a:r>
          </a:p>
          <a:p>
            <a:pPr marL="0" indent="0">
              <a:buClrTx/>
              <a:buNone/>
            </a:pPr>
            <a:r>
              <a:rPr lang="en-US" sz="3200" dirty="0" smtClean="0">
                <a:solidFill>
                  <a:schemeClr val="tx1"/>
                </a:solidFill>
                <a:latin typeface="+mn-lt"/>
                <a:sym typeface="Wingdings" panose="05000000000000000000" pitchFamily="2" charset="2"/>
              </a:rPr>
              <a:t>		◊ </a:t>
            </a:r>
            <a:r>
              <a:rPr lang="en-US" sz="3200" dirty="0">
                <a:solidFill>
                  <a:schemeClr val="tx1"/>
                </a:solidFill>
                <a:latin typeface="+mn-lt"/>
                <a:sym typeface="Wingdings" panose="05000000000000000000" pitchFamily="2" charset="2"/>
              </a:rPr>
              <a:t>Creditor Protection</a:t>
            </a:r>
          </a:p>
          <a:p>
            <a:pPr marL="0" indent="0">
              <a:buClrTx/>
              <a:buNone/>
            </a:pPr>
            <a:r>
              <a:rPr lang="en-US" sz="3200" dirty="0" smtClean="0">
                <a:solidFill>
                  <a:schemeClr val="tx1"/>
                </a:solidFill>
                <a:latin typeface="+mn-lt"/>
                <a:sym typeface="Wingdings" panose="05000000000000000000" pitchFamily="2" charset="2"/>
              </a:rPr>
              <a:t>		◊ </a:t>
            </a:r>
            <a:r>
              <a:rPr lang="en-US" sz="3200" dirty="0">
                <a:solidFill>
                  <a:schemeClr val="tx1"/>
                </a:solidFill>
                <a:latin typeface="+mn-lt"/>
                <a:sym typeface="Wingdings" panose="05000000000000000000" pitchFamily="2" charset="2"/>
              </a:rPr>
              <a:t>Tax </a:t>
            </a:r>
            <a:r>
              <a:rPr lang="en-US" sz="3200" dirty="0" smtClean="0">
                <a:solidFill>
                  <a:schemeClr val="tx1"/>
                </a:solidFill>
                <a:latin typeface="+mn-lt"/>
                <a:sym typeface="Wingdings" panose="05000000000000000000" pitchFamily="2" charset="2"/>
              </a:rPr>
              <a:t>Avoidance</a:t>
            </a:r>
            <a:endParaRPr lang="en-US" sz="3200" dirty="0">
              <a:solidFill>
                <a:schemeClr val="tx1"/>
              </a:solidFill>
              <a:latin typeface="+mn-lt"/>
              <a:sym typeface="Wingdings" panose="05000000000000000000" pitchFamily="2" charset="2"/>
            </a:endParaRPr>
          </a:p>
          <a:p>
            <a:pPr marL="457200" indent="-457200">
              <a:buClrTx/>
              <a:buFont typeface="Wingdings" panose="05000000000000000000" pitchFamily="2" charset="2"/>
              <a:buChar char="q"/>
            </a:pPr>
            <a:r>
              <a:rPr lang="en-US" sz="3600" dirty="0">
                <a:solidFill>
                  <a:schemeClr val="tx1"/>
                </a:solidFill>
                <a:latin typeface="+mn-lt"/>
                <a:sym typeface="Wingdings" panose="05000000000000000000" pitchFamily="2" charset="2"/>
              </a:rPr>
              <a:t>Estate </a:t>
            </a:r>
            <a:r>
              <a:rPr lang="en-US" sz="3600" dirty="0" smtClean="0">
                <a:solidFill>
                  <a:schemeClr val="tx1"/>
                </a:solidFill>
                <a:latin typeface="+mn-lt"/>
                <a:sym typeface="Wingdings" panose="05000000000000000000" pitchFamily="2" charset="2"/>
              </a:rPr>
              <a:t>Planning</a:t>
            </a:r>
          </a:p>
          <a:p>
            <a:pPr marL="0" indent="0">
              <a:buClrTx/>
              <a:buNone/>
            </a:pPr>
            <a:r>
              <a:rPr lang="en-US" sz="3200" dirty="0" smtClean="0">
                <a:solidFill>
                  <a:schemeClr val="tx1"/>
                </a:solidFill>
                <a:latin typeface="+mn-lt"/>
                <a:sym typeface="Wingdings" panose="05000000000000000000" pitchFamily="2" charset="2"/>
              </a:rPr>
              <a:t>		◊ </a:t>
            </a:r>
            <a:r>
              <a:rPr lang="en-US" sz="3200" dirty="0">
                <a:solidFill>
                  <a:schemeClr val="tx1"/>
                </a:solidFill>
                <a:latin typeface="+mn-lt"/>
                <a:sym typeface="Wingdings" panose="05000000000000000000" pitchFamily="2" charset="2"/>
              </a:rPr>
              <a:t>Creditor Protection</a:t>
            </a:r>
          </a:p>
          <a:p>
            <a:pPr marL="0" indent="0">
              <a:buClrTx/>
              <a:buNone/>
            </a:pPr>
            <a:r>
              <a:rPr lang="en-US" sz="3200" dirty="0" smtClean="0">
                <a:solidFill>
                  <a:schemeClr val="tx1"/>
                </a:solidFill>
                <a:latin typeface="+mn-lt"/>
                <a:sym typeface="Wingdings" panose="05000000000000000000" pitchFamily="2" charset="2"/>
              </a:rPr>
              <a:t>		◊ </a:t>
            </a:r>
            <a:r>
              <a:rPr lang="en-US" sz="3200" dirty="0">
                <a:solidFill>
                  <a:schemeClr val="tx1"/>
                </a:solidFill>
                <a:latin typeface="+mn-lt"/>
                <a:sym typeface="Wingdings" panose="05000000000000000000" pitchFamily="2" charset="2"/>
              </a:rPr>
              <a:t>Tax Avoidance</a:t>
            </a:r>
          </a:p>
          <a:p>
            <a:pPr marL="0" indent="0">
              <a:buClrTx/>
              <a:buNone/>
            </a:pPr>
            <a:endParaRPr lang="en-US" sz="3600" dirty="0">
              <a:solidFill>
                <a:schemeClr val="tx1"/>
              </a:solidFill>
              <a:latin typeface="+mn-lt"/>
              <a:sym typeface="Wingdings" panose="05000000000000000000" pitchFamily="2" charset="2"/>
            </a:endParaRPr>
          </a:p>
        </p:txBody>
      </p:sp>
    </p:spTree>
    <p:extLst>
      <p:ext uri="{BB962C8B-B14F-4D97-AF65-F5344CB8AC3E}">
        <p14:creationId xmlns:p14="http://schemas.microsoft.com/office/powerpoint/2010/main" val="4089663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435" y="393980"/>
            <a:ext cx="9053565" cy="901011"/>
          </a:xfrm>
        </p:spPr>
        <p:txBody>
          <a:bodyPr>
            <a:noAutofit/>
          </a:bodyPr>
          <a:lstStyle/>
          <a:p>
            <a:pPr algn="ctr"/>
            <a:r>
              <a:rPr lang="en-US" sz="4000" dirty="0">
                <a:latin typeface="+mj-lt"/>
              </a:rPr>
              <a:t>ADVISOR’S </a:t>
            </a:r>
            <a:r>
              <a:rPr lang="en-US" sz="4000" dirty="0" smtClean="0">
                <a:latin typeface="+mj-lt"/>
              </a:rPr>
              <a:t>ATTITUDES</a:t>
            </a:r>
            <a:br>
              <a:rPr lang="en-US" sz="4000" dirty="0" smtClean="0">
                <a:latin typeface="+mj-lt"/>
              </a:rPr>
            </a:br>
            <a:r>
              <a:rPr lang="en-US" sz="4000" dirty="0" smtClean="0">
                <a:latin typeface="+mj-lt"/>
              </a:rPr>
              <a:t>BUSINESS </a:t>
            </a:r>
            <a:r>
              <a:rPr lang="en-US" sz="4000" dirty="0">
                <a:latin typeface="+mj-lt"/>
              </a:rPr>
              <a:t>PLANNING </a:t>
            </a:r>
            <a:r>
              <a:rPr lang="en-US" sz="4000" dirty="0" smtClean="0">
                <a:latin typeface="+mj-lt"/>
              </a:rPr>
              <a:t>v. ESTATE </a:t>
            </a:r>
            <a:r>
              <a:rPr lang="en-US" sz="4000" dirty="0">
                <a:latin typeface="+mj-lt"/>
              </a:rPr>
              <a:t>PLANNING</a:t>
            </a:r>
          </a:p>
        </p:txBody>
      </p:sp>
      <p:sp>
        <p:nvSpPr>
          <p:cNvPr id="3" name="Content Placeholder 2"/>
          <p:cNvSpPr>
            <a:spLocks noGrp="1"/>
          </p:cNvSpPr>
          <p:nvPr>
            <p:ph idx="1"/>
          </p:nvPr>
        </p:nvSpPr>
        <p:spPr>
          <a:xfrm>
            <a:off x="224812" y="2114555"/>
            <a:ext cx="8544885" cy="4766661"/>
          </a:xfrm>
        </p:spPr>
        <p:txBody>
          <a:bodyPr>
            <a:normAutofit/>
          </a:bodyPr>
          <a:lstStyle/>
          <a:p>
            <a:endParaRPr lang="en-US" sz="3600" dirty="0">
              <a:solidFill>
                <a:schemeClr val="tx1"/>
              </a:solidFill>
              <a:latin typeface="+mn-lt"/>
            </a:endParaRPr>
          </a:p>
          <a:p>
            <a:pPr marL="457200" indent="-457200">
              <a:buClrTx/>
              <a:buFont typeface="Wingdings" panose="05000000000000000000" pitchFamily="2" charset="2"/>
              <a:buChar char="q"/>
            </a:pPr>
            <a:r>
              <a:rPr lang="en-US" sz="3200" dirty="0">
                <a:solidFill>
                  <a:schemeClr val="tx1"/>
                </a:solidFill>
                <a:latin typeface="+mn-lt"/>
                <a:sym typeface="Wingdings" panose="05000000000000000000" pitchFamily="2" charset="2"/>
              </a:rPr>
              <a:t>In Business Planning - Advisors Never Would Summarily Accept a Client’s Pushback Regarding the Implementation of an Entity</a:t>
            </a:r>
          </a:p>
          <a:p>
            <a:pPr marL="457200" indent="-457200">
              <a:buClrTx/>
              <a:buFont typeface="Wingdings" panose="05000000000000000000" pitchFamily="2" charset="2"/>
              <a:buChar char="q"/>
            </a:pPr>
            <a:r>
              <a:rPr lang="en-US" sz="3200" dirty="0">
                <a:solidFill>
                  <a:schemeClr val="tx1"/>
                </a:solidFill>
                <a:latin typeface="+mn-lt"/>
                <a:sym typeface="Wingdings" panose="05000000000000000000" pitchFamily="2" charset="2"/>
              </a:rPr>
              <a:t>Why Does a Passive Attitude Occur With </a:t>
            </a:r>
            <a:r>
              <a:rPr lang="en-US" sz="3200" dirty="0" smtClean="0">
                <a:solidFill>
                  <a:schemeClr val="tx1"/>
                </a:solidFill>
                <a:latin typeface="+mn-lt"/>
                <a:sym typeface="Wingdings" panose="05000000000000000000" pitchFamily="2" charset="2"/>
              </a:rPr>
              <a:t>Regularity in </a:t>
            </a:r>
            <a:r>
              <a:rPr lang="en-US" sz="3200" dirty="0">
                <a:solidFill>
                  <a:schemeClr val="tx1"/>
                </a:solidFill>
                <a:latin typeface="+mn-lt"/>
                <a:sym typeface="Wingdings" panose="05000000000000000000" pitchFamily="2" charset="2"/>
              </a:rPr>
              <a:t>the Context of Trust Planning?</a:t>
            </a:r>
          </a:p>
        </p:txBody>
      </p:sp>
    </p:spTree>
    <p:extLst>
      <p:ext uri="{BB962C8B-B14F-4D97-AF65-F5344CB8AC3E}">
        <p14:creationId xmlns:p14="http://schemas.microsoft.com/office/powerpoint/2010/main" val="28006131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30188"/>
            <a:ext cx="8382000" cy="747897"/>
          </a:xfrm>
        </p:spPr>
        <p:txBody>
          <a:bodyPr>
            <a:noAutofit/>
          </a:bodyPr>
          <a:lstStyle/>
          <a:p>
            <a:pPr algn="ctr"/>
            <a:r>
              <a:rPr lang="en-US" sz="4400" dirty="0" smtClean="0">
                <a:latin typeface="+mj-lt"/>
              </a:rPr>
              <a:t>CLIENT’S “</a:t>
            </a:r>
            <a:r>
              <a:rPr lang="en-US" sz="4400" dirty="0"/>
              <a:t>WISH” LIST</a:t>
            </a:r>
            <a:endParaRPr lang="en-US" sz="4400" dirty="0">
              <a:latin typeface="+mj-lt"/>
            </a:endParaRPr>
          </a:p>
        </p:txBody>
      </p:sp>
      <p:sp>
        <p:nvSpPr>
          <p:cNvPr id="12291" name="Rectangle 3"/>
          <p:cNvSpPr>
            <a:spLocks noGrp="1" noChangeArrowheads="1"/>
          </p:cNvSpPr>
          <p:nvPr>
            <p:ph idx="1"/>
          </p:nvPr>
        </p:nvSpPr>
        <p:spPr>
          <a:xfrm>
            <a:off x="266282" y="2146998"/>
            <a:ext cx="8229600" cy="3545586"/>
          </a:xfrm>
        </p:spPr>
        <p:txBody>
          <a:bodyPr>
            <a:normAutofit/>
          </a:bodyPr>
          <a:lstStyle/>
          <a:p>
            <a:pPr marL="838200" lvl="1" indent="-381000" defTabSz="457200">
              <a:buFontTx/>
              <a:buNone/>
            </a:pPr>
            <a:r>
              <a:rPr lang="en-US" sz="3200" dirty="0">
                <a:latin typeface="+mn-lt"/>
              </a:rPr>
              <a:t>1. Control</a:t>
            </a:r>
          </a:p>
          <a:p>
            <a:pPr marL="838200" lvl="1" indent="-381000" defTabSz="457200">
              <a:buFontTx/>
              <a:buNone/>
            </a:pPr>
            <a:r>
              <a:rPr lang="en-US" sz="3200" dirty="0">
                <a:latin typeface="+mn-lt"/>
              </a:rPr>
              <a:t>2. Use and Enjoyment</a:t>
            </a:r>
          </a:p>
          <a:p>
            <a:pPr marL="838200" lvl="1" indent="-381000" defTabSz="457200">
              <a:buFontTx/>
              <a:buNone/>
            </a:pPr>
            <a:r>
              <a:rPr lang="en-US" sz="3200" dirty="0">
                <a:latin typeface="+mn-lt"/>
              </a:rPr>
              <a:t>3. Flexible/Amendable</a:t>
            </a:r>
          </a:p>
          <a:p>
            <a:pPr marL="838200" lvl="1" indent="-381000" defTabSz="457200">
              <a:buFontTx/>
              <a:buNone/>
            </a:pPr>
            <a:r>
              <a:rPr lang="en-US" sz="3200" dirty="0">
                <a:latin typeface="+mn-lt"/>
              </a:rPr>
              <a:t>4. Creditor/Divorce Protection</a:t>
            </a:r>
          </a:p>
          <a:p>
            <a:pPr marL="838200" lvl="1" indent="-381000" defTabSz="457200">
              <a:buFontTx/>
              <a:buNone/>
            </a:pPr>
            <a:r>
              <a:rPr lang="en-US" sz="3200" dirty="0">
                <a:latin typeface="+mn-lt"/>
              </a:rPr>
              <a:t>5. Save Taxes</a:t>
            </a:r>
          </a:p>
          <a:p>
            <a:pPr marL="838200" lvl="1" indent="-381000" defTabSz="457200">
              <a:buFontTx/>
              <a:buNone/>
            </a:pPr>
            <a:r>
              <a:rPr lang="en-US" sz="3200" dirty="0">
                <a:latin typeface="+mn-lt"/>
              </a:rPr>
              <a:t>6. Avoid Complexity</a:t>
            </a:r>
          </a:p>
        </p:txBody>
      </p:sp>
    </p:spTree>
    <p:extLst>
      <p:ext uri="{BB962C8B-B14F-4D97-AF65-F5344CB8AC3E}">
        <p14:creationId xmlns:p14="http://schemas.microsoft.com/office/powerpoint/2010/main" val="327724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9253" y="304800"/>
            <a:ext cx="8382000" cy="1495794"/>
          </a:xfrm>
        </p:spPr>
        <p:txBody>
          <a:bodyPr>
            <a:normAutofit/>
          </a:bodyPr>
          <a:lstStyle/>
          <a:p>
            <a:pPr algn="ctr"/>
            <a:r>
              <a:rPr lang="en-US" sz="4400" dirty="0" smtClean="0">
                <a:latin typeface="+mj-lt"/>
              </a:rPr>
              <a:t>SHOW “WISH” LIST TO CLIENTS  </a:t>
            </a:r>
            <a:endParaRPr lang="en-US" sz="4400" dirty="0">
              <a:latin typeface="+mj-lt"/>
            </a:endParaRPr>
          </a:p>
        </p:txBody>
      </p:sp>
      <p:sp>
        <p:nvSpPr>
          <p:cNvPr id="18435" name="Rectangle 3"/>
          <p:cNvSpPr>
            <a:spLocks noGrp="1" noChangeArrowheads="1"/>
          </p:cNvSpPr>
          <p:nvPr>
            <p:ph idx="1"/>
          </p:nvPr>
        </p:nvSpPr>
        <p:spPr>
          <a:xfrm>
            <a:off x="152400" y="2667000"/>
            <a:ext cx="8763000" cy="3077766"/>
          </a:xfrm>
        </p:spPr>
        <p:txBody>
          <a:bodyPr>
            <a:normAutofit fontScale="85000" lnSpcReduction="20000"/>
          </a:bodyPr>
          <a:lstStyle/>
          <a:p>
            <a:pPr>
              <a:lnSpc>
                <a:spcPct val="12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“Is There Anything That You Don’t Want For Yourself?”</a:t>
            </a:r>
            <a:endParaRPr lang="en-US" dirty="0">
              <a:solidFill>
                <a:schemeClr val="tx1"/>
              </a:solidFill>
              <a:latin typeface="+mn-lt"/>
            </a:endParaRPr>
          </a:p>
          <a:p>
            <a:pPr>
              <a:lnSpc>
                <a:spcPct val="120000"/>
              </a:lnSpc>
              <a:buFont typeface="Wingdings" panose="05000000000000000000" pitchFamily="2" charset="2"/>
              <a:buChar char="q"/>
            </a:pPr>
            <a:r>
              <a:rPr lang="en-US" dirty="0" smtClean="0">
                <a:solidFill>
                  <a:schemeClr val="tx1"/>
                </a:solidFill>
                <a:sym typeface="Wingdings" panose="05000000000000000000" pitchFamily="2" charset="2"/>
              </a:rPr>
              <a:t>“Is There Anything Else You Want?”</a:t>
            </a:r>
          </a:p>
          <a:p>
            <a:pPr>
              <a:lnSpc>
                <a:spcPct val="120000"/>
              </a:lnSpc>
              <a:buFont typeface="Wingdings" panose="05000000000000000000" pitchFamily="2" charset="2"/>
              <a:buChar char="q"/>
            </a:pPr>
            <a:r>
              <a:rPr lang="en-US" dirty="0" smtClean="0">
                <a:sym typeface="Wingdings" panose="05000000000000000000" pitchFamily="2" charset="2"/>
              </a:rPr>
              <a:t>“Which of These Do You Want (or Not Want)” </a:t>
            </a:r>
          </a:p>
          <a:p>
            <a:pPr>
              <a:lnSpc>
                <a:spcPct val="120000"/>
              </a:lnSpc>
              <a:buFont typeface="Wingdings" panose="05000000000000000000" pitchFamily="2" charset="2"/>
              <a:buNone/>
            </a:pPr>
            <a:r>
              <a:rPr lang="en-US" sz="3000" dirty="0" smtClean="0">
                <a:sym typeface="Wingdings" panose="05000000000000000000" pitchFamily="2" charset="2"/>
              </a:rPr>
              <a:t>		◊ “</a:t>
            </a:r>
            <a:r>
              <a:rPr lang="en-US" sz="3000" dirty="0" smtClean="0"/>
              <a:t>For Your Children?”</a:t>
            </a:r>
            <a:endParaRPr lang="en-US" sz="3000" dirty="0"/>
          </a:p>
          <a:p>
            <a:pPr>
              <a:lnSpc>
                <a:spcPct val="120000"/>
              </a:lnSpc>
              <a:buFont typeface="Wingdings" panose="05000000000000000000" pitchFamily="2" charset="2"/>
              <a:buNone/>
            </a:pPr>
            <a:r>
              <a:rPr lang="en-US" sz="3000" dirty="0" smtClean="0">
                <a:sym typeface="Wingdings" panose="05000000000000000000" pitchFamily="2" charset="2"/>
              </a:rPr>
              <a:t>		◊ </a:t>
            </a:r>
            <a:r>
              <a:rPr lang="en-US" sz="3000" dirty="0" smtClean="0"/>
              <a:t>“For Others?”</a:t>
            </a:r>
          </a:p>
          <a:p>
            <a:pPr>
              <a:lnSpc>
                <a:spcPct val="120000"/>
              </a:lnSpc>
              <a:buFont typeface="Wingdings" panose="05000000000000000000" pitchFamily="2" charset="2"/>
              <a:buNone/>
            </a:pPr>
            <a:r>
              <a:rPr lang="en-US" dirty="0" smtClean="0">
                <a:sym typeface="Wingdings" panose="05000000000000000000" pitchFamily="2" charset="2"/>
              </a:rPr>
              <a:t> Clients Will Always Want Shelters, But May Vary Controls</a:t>
            </a:r>
            <a:endParaRPr lang="en-US" dirty="0" smtClean="0"/>
          </a:p>
          <a:p>
            <a:pPr>
              <a:buFont typeface="Wingdings" panose="05000000000000000000" pitchFamily="2" charset="2"/>
              <a:buNone/>
            </a:pPr>
            <a:endParaRPr lang="en-US" dirty="0">
              <a:sym typeface="Wingdings" panose="05000000000000000000" pitchFamily="2" charset="2"/>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502" y="218871"/>
            <a:ext cx="770224" cy="624840"/>
          </a:xfrm>
          <a:prstGeom prst="rect">
            <a:avLst/>
          </a:prstGeom>
        </p:spPr>
      </p:pic>
    </p:spTree>
    <p:extLst>
      <p:ext uri="{BB962C8B-B14F-4D97-AF65-F5344CB8AC3E}">
        <p14:creationId xmlns:p14="http://schemas.microsoft.com/office/powerpoint/2010/main" val="409427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latin typeface="+mj-lt"/>
              </a:rPr>
              <a:t>IS THERE A “BEST” TRUST DESIGN STRATEGY TO OBTAIN ALL OF THE COMPONENTS OF THE “WISH” LIST?</a:t>
            </a:r>
            <a:endParaRPr lang="en-US" sz="3600" dirty="0">
              <a:latin typeface="+mj-lt"/>
            </a:endParaRPr>
          </a:p>
        </p:txBody>
      </p:sp>
      <p:sp>
        <p:nvSpPr>
          <p:cNvPr id="3" name="Content Placeholder 2"/>
          <p:cNvSpPr>
            <a:spLocks noGrp="1"/>
          </p:cNvSpPr>
          <p:nvPr>
            <p:ph idx="1"/>
          </p:nvPr>
        </p:nvSpPr>
        <p:spPr>
          <a:xfrm>
            <a:off x="299557" y="2971800"/>
            <a:ext cx="8544885" cy="2326791"/>
          </a:xfrm>
        </p:spPr>
        <p:txBody>
          <a:bodyPr/>
          <a:lstStyle/>
          <a:p>
            <a:pPr marL="0" indent="0">
              <a:buNone/>
            </a:pPr>
            <a:endParaRPr lang="en-US" sz="3600" dirty="0">
              <a:solidFill>
                <a:schemeClr val="tx1"/>
              </a:solidFill>
              <a:latin typeface="+mn-lt"/>
            </a:endParaRPr>
          </a:p>
          <a:p>
            <a:pPr marL="457200" indent="-457200">
              <a:buClrTx/>
              <a:buFont typeface="Wingdings" panose="05000000000000000000" pitchFamily="2" charset="2"/>
              <a:buChar char="q"/>
            </a:pPr>
            <a:r>
              <a:rPr lang="en-US" sz="3600" dirty="0" smtClean="0">
                <a:sym typeface="Wingdings" panose="05000000000000000000" pitchFamily="2" charset="2"/>
              </a:rPr>
              <a:t>Simplicity</a:t>
            </a:r>
            <a:endParaRPr lang="en-US" sz="3600" dirty="0">
              <a:solidFill>
                <a:schemeClr val="tx1"/>
              </a:solidFill>
              <a:latin typeface="+mn-lt"/>
              <a:sym typeface="Wingdings" panose="05000000000000000000" pitchFamily="2" charset="2"/>
            </a:endParaRPr>
          </a:p>
          <a:p>
            <a:pPr marL="457200" indent="-457200">
              <a:buClrTx/>
              <a:buFont typeface="Wingdings" panose="05000000000000000000" pitchFamily="2" charset="2"/>
              <a:buChar char="q"/>
            </a:pPr>
            <a:r>
              <a:rPr lang="en-US" sz="3600" dirty="0" smtClean="0">
                <a:solidFill>
                  <a:schemeClr val="tx1"/>
                </a:solidFill>
                <a:latin typeface="+mn-lt"/>
                <a:sym typeface="Wingdings" panose="05000000000000000000" pitchFamily="2" charset="2"/>
              </a:rPr>
              <a:t>Shelters</a:t>
            </a:r>
            <a:endParaRPr lang="en-US" sz="3600" dirty="0">
              <a:solidFill>
                <a:schemeClr val="tx1"/>
              </a:solidFill>
              <a:latin typeface="+mn-lt"/>
              <a:sym typeface="Wingdings" panose="05000000000000000000" pitchFamily="2" charset="2"/>
            </a:endParaRPr>
          </a:p>
          <a:p>
            <a:pPr marL="457200" indent="-457200">
              <a:buClrTx/>
              <a:buFont typeface="Wingdings" panose="05000000000000000000" pitchFamily="2" charset="2"/>
              <a:buChar char="q"/>
            </a:pPr>
            <a:r>
              <a:rPr lang="en-US" sz="3600" dirty="0" smtClean="0">
                <a:solidFill>
                  <a:schemeClr val="tx1"/>
                </a:solidFill>
                <a:latin typeface="+mn-lt"/>
                <a:sym typeface="Wingdings" panose="05000000000000000000" pitchFamily="2" charset="2"/>
              </a:rPr>
              <a:t>Controls</a:t>
            </a:r>
            <a:endParaRPr lang="en-US" sz="3600" dirty="0">
              <a:solidFill>
                <a:schemeClr val="tx1"/>
              </a:solidFill>
              <a:latin typeface="+mn-lt"/>
              <a:sym typeface="Wingdings" panose="05000000000000000000" pitchFamily="2" charset="2"/>
            </a:endParaRPr>
          </a:p>
        </p:txBody>
      </p:sp>
    </p:spTree>
    <p:extLst>
      <p:ext uri="{BB962C8B-B14F-4D97-AF65-F5344CB8AC3E}">
        <p14:creationId xmlns:p14="http://schemas.microsoft.com/office/powerpoint/2010/main" val="7740422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901011"/>
          </a:xfrm>
        </p:spPr>
        <p:txBody>
          <a:bodyPr>
            <a:noAutofit/>
          </a:bodyPr>
          <a:lstStyle/>
          <a:p>
            <a:pPr algn="ctr"/>
            <a:r>
              <a:rPr lang="en-US" sz="4400" dirty="0" smtClean="0">
                <a:latin typeface="+mj-lt"/>
              </a:rPr>
              <a:t>PRIMARY TRUST DESIGN STRATEGIES</a:t>
            </a:r>
            <a:r>
              <a:rPr lang="en-US" sz="4000" dirty="0" smtClean="0">
                <a:latin typeface="+mj-lt"/>
              </a:rPr>
              <a:t/>
            </a:r>
            <a:br>
              <a:rPr lang="en-US" sz="4000" dirty="0" smtClean="0">
                <a:latin typeface="+mj-lt"/>
              </a:rPr>
            </a:br>
            <a:endParaRPr lang="en-US" sz="4000" dirty="0">
              <a:latin typeface="+mj-lt"/>
            </a:endParaRPr>
          </a:p>
        </p:txBody>
      </p:sp>
      <p:sp>
        <p:nvSpPr>
          <p:cNvPr id="3" name="Content Placeholder 2"/>
          <p:cNvSpPr>
            <a:spLocks noGrp="1"/>
          </p:cNvSpPr>
          <p:nvPr>
            <p:ph idx="1"/>
          </p:nvPr>
        </p:nvSpPr>
        <p:spPr>
          <a:xfrm>
            <a:off x="210477" y="2438400"/>
            <a:ext cx="8919188" cy="4766661"/>
          </a:xfrm>
        </p:spPr>
        <p:txBody>
          <a:bodyPr>
            <a:normAutofit/>
          </a:bodyPr>
          <a:lstStyle/>
          <a:p>
            <a:pPr marL="0" indent="0">
              <a:buNone/>
            </a:pPr>
            <a:endParaRPr lang="en-US" sz="3600" dirty="0">
              <a:solidFill>
                <a:schemeClr val="tx1"/>
              </a:solidFill>
              <a:latin typeface="+mn-lt"/>
            </a:endParaRPr>
          </a:p>
          <a:p>
            <a:pPr marL="457200" indent="-457200">
              <a:buClrTx/>
              <a:buFont typeface="Wingdings" panose="05000000000000000000" pitchFamily="2" charset="2"/>
              <a:buChar char="q"/>
            </a:pPr>
            <a:r>
              <a:rPr lang="en-US" dirty="0" smtClean="0">
                <a:sym typeface="Wingdings" panose="05000000000000000000" pitchFamily="2" charset="2"/>
              </a:rPr>
              <a:t>Maximum Benefit Trust</a:t>
            </a:r>
            <a:endParaRPr lang="en-US" dirty="0" smtClean="0">
              <a:solidFill>
                <a:schemeClr val="tx1"/>
              </a:solidFill>
              <a:sym typeface="Wingdings" panose="05000000000000000000" pitchFamily="2" charset="2"/>
            </a:endParaRPr>
          </a:p>
          <a:p>
            <a:pPr marL="0" indent="0">
              <a:buClrTx/>
              <a:buNone/>
            </a:pPr>
            <a:r>
              <a:rPr lang="en-US" sz="2800" dirty="0">
                <a:sym typeface="Wingdings" panose="05000000000000000000" pitchFamily="2" charset="2"/>
              </a:rPr>
              <a:t>	◊ </a:t>
            </a:r>
            <a:r>
              <a:rPr lang="en-US" sz="2800" dirty="0" smtClean="0">
                <a:sym typeface="Wingdings" panose="05000000000000000000" pitchFamily="2" charset="2"/>
              </a:rPr>
              <a:t>Entitlements</a:t>
            </a:r>
            <a:endParaRPr lang="en-US" sz="2800" dirty="0">
              <a:sym typeface="Wingdings" panose="05000000000000000000" pitchFamily="2" charset="2"/>
            </a:endParaRPr>
          </a:p>
          <a:p>
            <a:pPr marL="0" indent="0">
              <a:buClrTx/>
              <a:buNone/>
            </a:pPr>
            <a:r>
              <a:rPr lang="en-US" sz="2800" dirty="0">
                <a:sym typeface="Wingdings" panose="05000000000000000000" pitchFamily="2" charset="2"/>
              </a:rPr>
              <a:t>	◊ </a:t>
            </a:r>
            <a:r>
              <a:rPr lang="en-US" sz="2800" dirty="0" smtClean="0">
                <a:sym typeface="Wingdings" panose="05000000000000000000" pitchFamily="2" charset="2"/>
              </a:rPr>
              <a:t>Force-outs</a:t>
            </a:r>
            <a:endParaRPr lang="en-US" sz="2800" dirty="0" smtClean="0">
              <a:solidFill>
                <a:schemeClr val="tx1"/>
              </a:solidFill>
              <a:latin typeface="+mn-lt"/>
              <a:sym typeface="Wingdings" panose="05000000000000000000" pitchFamily="2" charset="2"/>
            </a:endParaRPr>
          </a:p>
          <a:p>
            <a:pPr marL="457200" indent="-457200">
              <a:buClrTx/>
              <a:buFont typeface="Wingdings" panose="05000000000000000000" pitchFamily="2" charset="2"/>
              <a:buChar char="q"/>
            </a:pPr>
            <a:r>
              <a:rPr lang="en-US" dirty="0" smtClean="0">
                <a:solidFill>
                  <a:schemeClr val="tx1"/>
                </a:solidFill>
                <a:latin typeface="+mn-lt"/>
                <a:sym typeface="Wingdings" panose="05000000000000000000" pitchFamily="2" charset="2"/>
              </a:rPr>
              <a:t>Fully Discretionary Trust</a:t>
            </a:r>
          </a:p>
          <a:p>
            <a:pPr marL="0" indent="0">
              <a:buNone/>
            </a:pPr>
            <a:r>
              <a:rPr lang="en-US" sz="2800" dirty="0" smtClean="0">
                <a:sym typeface="Wingdings" panose="05000000000000000000" pitchFamily="2" charset="2"/>
              </a:rPr>
              <a:t>	◊ Requires an “Independent Trustee”</a:t>
            </a:r>
          </a:p>
          <a:p>
            <a:pPr>
              <a:buFont typeface="Wingdings" panose="05000000000000000000" pitchFamily="2" charset="2"/>
              <a:buChar char="q"/>
            </a:pPr>
            <a:r>
              <a:rPr lang="en-US" dirty="0" smtClean="0">
                <a:sym typeface="Wingdings" panose="05000000000000000000" pitchFamily="2" charset="2"/>
              </a:rPr>
              <a:t>Professional Trustee</a:t>
            </a:r>
            <a:endParaRPr lang="en-US" dirty="0">
              <a:sym typeface="Wingdings" panose="05000000000000000000" pitchFamily="2" charset="2"/>
            </a:endParaRPr>
          </a:p>
          <a:p>
            <a:pPr marL="0" indent="0">
              <a:buClrTx/>
              <a:buNone/>
            </a:pPr>
            <a:endParaRPr lang="en-US" sz="3600" dirty="0">
              <a:solidFill>
                <a:schemeClr val="tx1"/>
              </a:solidFill>
              <a:latin typeface="+mn-lt"/>
              <a:sym typeface="Wingdings" panose="05000000000000000000" pitchFamily="2" charset="2"/>
            </a:endParaRPr>
          </a:p>
        </p:txBody>
      </p:sp>
    </p:spTree>
    <p:extLst>
      <p:ext uri="{BB962C8B-B14F-4D97-AF65-F5344CB8AC3E}">
        <p14:creationId xmlns:p14="http://schemas.microsoft.com/office/powerpoint/2010/main" val="415393994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21356"/>
            <a:ext cx="8229600" cy="747897"/>
          </a:xfrm>
          <a:noFill/>
          <a:ln/>
        </p:spPr>
        <p:txBody>
          <a:bodyPr>
            <a:noAutofit/>
          </a:bodyPr>
          <a:lstStyle/>
          <a:p>
            <a:pPr algn="ctr"/>
            <a:r>
              <a:rPr lang="en-US" sz="4400" dirty="0" smtClean="0"/>
              <a:t>MAXIMUM BENEFIT TRUST COMPONENTS</a:t>
            </a:r>
            <a:br>
              <a:rPr lang="en-US" sz="4400" dirty="0" smtClean="0"/>
            </a:br>
            <a:endParaRPr lang="en-US" sz="4400" dirty="0"/>
          </a:p>
        </p:txBody>
      </p:sp>
      <p:sp>
        <p:nvSpPr>
          <p:cNvPr id="31747" name="Rectangle 3"/>
          <p:cNvSpPr>
            <a:spLocks noGrp="1" noChangeArrowheads="1"/>
          </p:cNvSpPr>
          <p:nvPr>
            <p:ph idx="1"/>
          </p:nvPr>
        </p:nvSpPr>
        <p:spPr>
          <a:xfrm>
            <a:off x="-76200" y="3276600"/>
            <a:ext cx="8920215" cy="4302716"/>
          </a:xfrm>
          <a:noFill/>
          <a:ln/>
        </p:spPr>
        <p:txBody>
          <a:bodyPr>
            <a:normAutofit/>
          </a:bodyPr>
          <a:lstStyle/>
          <a:p>
            <a:pPr>
              <a:buFont typeface="Wingdings" panose="05000000000000000000" pitchFamily="2" charset="2"/>
              <a:buNone/>
            </a:pPr>
            <a:r>
              <a:rPr lang="en-US" sz="3200" dirty="0">
                <a:solidFill>
                  <a:schemeClr val="tx1"/>
                </a:solidFill>
                <a:latin typeface="+mn-lt"/>
                <a:sym typeface="Wingdings" panose="05000000000000000000" pitchFamily="2" charset="2"/>
              </a:rPr>
              <a:t>	   </a:t>
            </a:r>
            <a:r>
              <a:rPr lang="en-US" sz="3200" dirty="0" smtClean="0">
                <a:solidFill>
                  <a:schemeClr val="tx1"/>
                </a:solidFill>
                <a:latin typeface="+mn-lt"/>
                <a:sym typeface="Wingdings" panose="05000000000000000000" pitchFamily="2" charset="2"/>
              </a:rPr>
              <a:t>Pay the Income Annually or More Frequently</a:t>
            </a:r>
            <a:endParaRPr lang="en-US" sz="3200" dirty="0">
              <a:solidFill>
                <a:schemeClr val="tx1"/>
              </a:solidFill>
              <a:latin typeface="+mn-lt"/>
              <a:sym typeface="Wingdings" panose="05000000000000000000" pitchFamily="2" charset="2"/>
            </a:endParaRPr>
          </a:p>
          <a:p>
            <a:pPr>
              <a:buFont typeface="Wingdings" panose="05000000000000000000" pitchFamily="2" charset="2"/>
              <a:buNone/>
            </a:pPr>
            <a:r>
              <a:rPr lang="en-US" sz="3200" dirty="0">
                <a:solidFill>
                  <a:schemeClr val="tx1"/>
                </a:solidFill>
                <a:latin typeface="+mn-lt"/>
                <a:sym typeface="Wingdings" panose="05000000000000000000" pitchFamily="2" charset="2"/>
              </a:rPr>
              <a:t>	   </a:t>
            </a:r>
            <a:r>
              <a:rPr lang="en-US" sz="3200" dirty="0" smtClean="0">
                <a:solidFill>
                  <a:schemeClr val="tx1"/>
                </a:solidFill>
                <a:latin typeface="+mn-lt"/>
                <a:sym typeface="Wingdings" panose="05000000000000000000" pitchFamily="2" charset="2"/>
              </a:rPr>
              <a:t>HEMS</a:t>
            </a:r>
            <a:endParaRPr lang="en-US" sz="3200" dirty="0">
              <a:solidFill>
                <a:schemeClr val="tx1"/>
              </a:solidFill>
              <a:latin typeface="+mn-lt"/>
              <a:sym typeface="Wingdings" panose="05000000000000000000" pitchFamily="2" charset="2"/>
            </a:endParaRPr>
          </a:p>
          <a:p>
            <a:pPr>
              <a:buFont typeface="Wingdings" panose="05000000000000000000" pitchFamily="2" charset="2"/>
              <a:buNone/>
            </a:pPr>
            <a:r>
              <a:rPr lang="en-US" sz="3200" dirty="0">
                <a:solidFill>
                  <a:schemeClr val="tx1"/>
                </a:solidFill>
                <a:latin typeface="+mn-lt"/>
                <a:sym typeface="Wingdings" panose="05000000000000000000" pitchFamily="2" charset="2"/>
              </a:rPr>
              <a:t>	   </a:t>
            </a:r>
            <a:r>
              <a:rPr lang="en-US" sz="3200" dirty="0" smtClean="0">
                <a:solidFill>
                  <a:schemeClr val="tx1"/>
                </a:solidFill>
                <a:latin typeface="+mn-lt"/>
                <a:sym typeface="Wingdings" panose="05000000000000000000" pitchFamily="2" charset="2"/>
              </a:rPr>
              <a:t>Power to Withdraw Greater of 5% or $5,000</a:t>
            </a:r>
            <a:endParaRPr lang="en-US" sz="3200" dirty="0">
              <a:solidFill>
                <a:schemeClr val="tx1"/>
              </a:solidFill>
              <a:latin typeface="+mn-lt"/>
              <a:sym typeface="Wingdings" panose="05000000000000000000" pitchFamily="2" charset="2"/>
            </a:endParaRPr>
          </a:p>
          <a:p>
            <a:pPr>
              <a:buFont typeface="Wingdings" panose="05000000000000000000" pitchFamily="2" charset="2"/>
              <a:buNone/>
            </a:pPr>
            <a:r>
              <a:rPr lang="en-US" sz="3200" dirty="0">
                <a:solidFill>
                  <a:schemeClr val="tx1"/>
                </a:solidFill>
                <a:latin typeface="+mn-lt"/>
                <a:sym typeface="Wingdings" panose="05000000000000000000" pitchFamily="2" charset="2"/>
              </a:rPr>
              <a:t>	   </a:t>
            </a:r>
            <a:r>
              <a:rPr lang="en-US" sz="3200" dirty="0" smtClean="0">
                <a:solidFill>
                  <a:schemeClr val="tx1"/>
                </a:solidFill>
                <a:latin typeface="+mn-lt"/>
                <a:sym typeface="Wingdings" panose="05000000000000000000" pitchFamily="2" charset="2"/>
              </a:rPr>
              <a:t>Staggered Distributions</a:t>
            </a:r>
            <a:endParaRPr lang="en-US" sz="3200" dirty="0">
              <a:solidFill>
                <a:schemeClr val="tx1"/>
              </a:solidFill>
              <a:latin typeface="+mn-lt"/>
              <a:sym typeface="Wingdings" panose="05000000000000000000" pitchFamily="2" charset="2"/>
            </a:endParaRPr>
          </a:p>
          <a:p>
            <a:pPr>
              <a:buFont typeface="Wingdings" panose="05000000000000000000" pitchFamily="2" charset="2"/>
              <a:buNone/>
            </a:pPr>
            <a:r>
              <a:rPr lang="en-US" sz="3200" dirty="0">
                <a:solidFill>
                  <a:schemeClr val="tx1"/>
                </a:solidFill>
                <a:latin typeface="+mn-lt"/>
                <a:sym typeface="Wingdings" panose="05000000000000000000" pitchFamily="2" charset="2"/>
              </a:rPr>
              <a:t>	   </a:t>
            </a:r>
            <a:r>
              <a:rPr lang="en-US" sz="3200" dirty="0" smtClean="0">
                <a:solidFill>
                  <a:schemeClr val="tx1"/>
                </a:solidFill>
                <a:latin typeface="+mn-lt"/>
                <a:sym typeface="Wingdings" panose="05000000000000000000" pitchFamily="2" charset="2"/>
              </a:rPr>
              <a:t>Beneficiary Can Be Sole Trustee</a:t>
            </a:r>
          </a:p>
          <a:p>
            <a:pPr>
              <a:buNone/>
            </a:pPr>
            <a:endParaRPr lang="en-US" dirty="0" smtClean="0">
              <a:sym typeface="Wingdings" panose="05000000000000000000" pitchFamily="2" charset="2"/>
            </a:endParaRPr>
          </a:p>
          <a:p>
            <a:pPr>
              <a:buFont typeface="Wingdings" panose="05000000000000000000" pitchFamily="2" charset="2"/>
              <a:buNone/>
            </a:pPr>
            <a:r>
              <a:rPr lang="en-US" sz="3600" dirty="0">
                <a:latin typeface="Times New Roman" panose="02020603050405020304" pitchFamily="18" charset="0"/>
                <a:sym typeface="Wingdings" panose="05000000000000000000" pitchFamily="2" charset="2"/>
              </a:rPr>
              <a:t>	</a:t>
            </a:r>
          </a:p>
        </p:txBody>
      </p:sp>
    </p:spTree>
    <p:extLst>
      <p:ext uri="{BB962C8B-B14F-4D97-AF65-F5344CB8AC3E}">
        <p14:creationId xmlns:p14="http://schemas.microsoft.com/office/powerpoint/2010/main" val="337248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21356"/>
            <a:ext cx="8229600" cy="747897"/>
          </a:xfrm>
          <a:noFill/>
          <a:ln/>
        </p:spPr>
        <p:txBody>
          <a:bodyPr>
            <a:noAutofit/>
          </a:bodyPr>
          <a:lstStyle/>
          <a:p>
            <a:pPr algn="ctr"/>
            <a:r>
              <a:rPr lang="en-US" sz="4400" dirty="0" smtClean="0">
                <a:latin typeface="+mj-lt"/>
              </a:rPr>
              <a:t>DISCRETIONARY TRUST COMPONENTS</a:t>
            </a:r>
            <a:endParaRPr lang="en-US" sz="4400" dirty="0">
              <a:latin typeface="+mj-lt"/>
            </a:endParaRPr>
          </a:p>
        </p:txBody>
      </p:sp>
      <p:sp>
        <p:nvSpPr>
          <p:cNvPr id="31747" name="Rectangle 3"/>
          <p:cNvSpPr>
            <a:spLocks noGrp="1" noChangeArrowheads="1"/>
          </p:cNvSpPr>
          <p:nvPr>
            <p:ph idx="1"/>
          </p:nvPr>
        </p:nvSpPr>
        <p:spPr>
          <a:xfrm>
            <a:off x="111892" y="2819400"/>
            <a:ext cx="8920215" cy="4302716"/>
          </a:xfrm>
          <a:noFill/>
          <a:ln/>
        </p:spPr>
        <p:txBody>
          <a:bodyPr>
            <a:normAutofit fontScale="92500" lnSpcReduction="10000"/>
          </a:bodyPr>
          <a:lstStyle/>
          <a:p>
            <a:pPr>
              <a:buFont typeface="Wingdings" panose="05000000000000000000" pitchFamily="2" charset="2"/>
              <a:buNone/>
            </a:pPr>
            <a:r>
              <a:rPr lang="en-US" sz="3200" dirty="0">
                <a:solidFill>
                  <a:schemeClr val="tx1"/>
                </a:solidFill>
                <a:latin typeface="+mn-lt"/>
                <a:sym typeface="Wingdings" panose="05000000000000000000" pitchFamily="2" charset="2"/>
              </a:rPr>
              <a:t>	   Fully Discretionary</a:t>
            </a:r>
          </a:p>
          <a:p>
            <a:pPr>
              <a:buFont typeface="Wingdings" panose="05000000000000000000" pitchFamily="2" charset="2"/>
              <a:buNone/>
            </a:pPr>
            <a:r>
              <a:rPr lang="en-US" sz="3200" dirty="0">
                <a:solidFill>
                  <a:schemeClr val="tx1"/>
                </a:solidFill>
                <a:latin typeface="+mn-lt"/>
                <a:sym typeface="Wingdings" panose="05000000000000000000" pitchFamily="2" charset="2"/>
              </a:rPr>
              <a:t>	   Dynastic</a:t>
            </a:r>
          </a:p>
          <a:p>
            <a:pPr>
              <a:buFont typeface="Wingdings" panose="05000000000000000000" pitchFamily="2" charset="2"/>
              <a:buNone/>
            </a:pPr>
            <a:r>
              <a:rPr lang="en-US" sz="3200" dirty="0">
                <a:solidFill>
                  <a:schemeClr val="tx1"/>
                </a:solidFill>
                <a:latin typeface="+mn-lt"/>
                <a:sym typeface="Wingdings" panose="05000000000000000000" pitchFamily="2" charset="2"/>
              </a:rPr>
              <a:t>	   Beneficiary-Controlled (at Proper Time(s))</a:t>
            </a:r>
          </a:p>
          <a:p>
            <a:pPr>
              <a:buFont typeface="Wingdings" panose="05000000000000000000" pitchFamily="2" charset="2"/>
              <a:buNone/>
            </a:pPr>
            <a:r>
              <a:rPr lang="en-US" sz="3200" dirty="0">
                <a:solidFill>
                  <a:schemeClr val="tx1"/>
                </a:solidFill>
                <a:latin typeface="+mn-lt"/>
                <a:sym typeface="Wingdings" panose="05000000000000000000" pitchFamily="2" charset="2"/>
              </a:rPr>
              <a:t>	   “Use” Concept</a:t>
            </a:r>
          </a:p>
          <a:p>
            <a:pPr>
              <a:buFont typeface="Wingdings" panose="05000000000000000000" pitchFamily="2" charset="2"/>
              <a:buNone/>
            </a:pPr>
            <a:r>
              <a:rPr lang="en-US" sz="3200" dirty="0">
                <a:solidFill>
                  <a:schemeClr val="tx1"/>
                </a:solidFill>
                <a:latin typeface="+mn-lt"/>
                <a:sym typeface="Wingdings" panose="05000000000000000000" pitchFamily="2" charset="2"/>
              </a:rPr>
              <a:t>	   Amendable - Broad SPAs – “Re-Write Powers</a:t>
            </a:r>
            <a:r>
              <a:rPr lang="en-US" sz="3200" dirty="0" smtClean="0">
                <a:solidFill>
                  <a:schemeClr val="tx1"/>
                </a:solidFill>
                <a:latin typeface="+mn-lt"/>
                <a:sym typeface="Wingdings" panose="05000000000000000000" pitchFamily="2" charset="2"/>
              </a:rPr>
              <a:t>”</a:t>
            </a:r>
          </a:p>
          <a:p>
            <a:pPr>
              <a:buNone/>
            </a:pPr>
            <a:r>
              <a:rPr lang="en-US" sz="3200" dirty="0" smtClean="0">
                <a:solidFill>
                  <a:schemeClr val="tx1"/>
                </a:solidFill>
                <a:latin typeface="+mn-lt"/>
                <a:sym typeface="Wingdings" panose="05000000000000000000" pitchFamily="2" charset="2"/>
              </a:rPr>
              <a:t>	   Favorable Situs</a:t>
            </a:r>
          </a:p>
          <a:p>
            <a:pPr>
              <a:buNone/>
            </a:pPr>
            <a:r>
              <a:rPr lang="en-US" dirty="0" smtClean="0">
                <a:sym typeface="Wingdings" panose="05000000000000000000" pitchFamily="2" charset="2"/>
              </a:rPr>
              <a:t>		 Requires an Independent Trustee</a:t>
            </a:r>
            <a:endParaRPr lang="en-US" sz="3200" dirty="0">
              <a:solidFill>
                <a:schemeClr val="tx1"/>
              </a:solidFill>
              <a:latin typeface="+mn-lt"/>
              <a:sym typeface="Wingdings" panose="05000000000000000000" pitchFamily="2" charset="2"/>
            </a:endParaRPr>
          </a:p>
          <a:p>
            <a:pPr>
              <a:buFont typeface="Wingdings" panose="05000000000000000000" pitchFamily="2" charset="2"/>
              <a:buNone/>
            </a:pPr>
            <a:endParaRPr lang="en-US" dirty="0" smtClean="0">
              <a:sym typeface="Wingdings" panose="05000000000000000000" pitchFamily="2" charset="2"/>
            </a:endParaRPr>
          </a:p>
          <a:p>
            <a:pPr>
              <a:buFont typeface="Wingdings" panose="05000000000000000000" pitchFamily="2" charset="2"/>
              <a:buNone/>
            </a:pPr>
            <a:r>
              <a:rPr lang="en-US" sz="3600" dirty="0">
                <a:latin typeface="Times New Roman" panose="02020603050405020304" pitchFamily="18" charset="0"/>
                <a:sym typeface="Wingdings" panose="05000000000000000000" pitchFamily="2" charset="2"/>
              </a:rPr>
              <a:t>	</a:t>
            </a:r>
          </a:p>
        </p:txBody>
      </p:sp>
    </p:spTree>
    <p:extLst>
      <p:ext uri="{BB962C8B-B14F-4D97-AF65-F5344CB8AC3E}">
        <p14:creationId xmlns:p14="http://schemas.microsoft.com/office/powerpoint/2010/main" val="251641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9253" y="304800"/>
            <a:ext cx="8382000" cy="1495794"/>
          </a:xfrm>
        </p:spPr>
        <p:txBody>
          <a:bodyPr>
            <a:normAutofit/>
          </a:bodyPr>
          <a:lstStyle/>
          <a:p>
            <a:pPr algn="ctr"/>
            <a:r>
              <a:rPr lang="en-US" sz="4400" dirty="0" smtClean="0">
                <a:latin typeface="+mj-lt"/>
              </a:rPr>
              <a:t>TRADITIONAL “MAXIMUM BENEFIT TRUST” PROCESS</a:t>
            </a:r>
            <a:endParaRPr lang="en-US" sz="4400" dirty="0">
              <a:latin typeface="+mj-lt"/>
            </a:endParaRPr>
          </a:p>
        </p:txBody>
      </p:sp>
      <p:sp>
        <p:nvSpPr>
          <p:cNvPr id="18435" name="Rectangle 3"/>
          <p:cNvSpPr>
            <a:spLocks noGrp="1" noChangeArrowheads="1"/>
          </p:cNvSpPr>
          <p:nvPr>
            <p:ph idx="1"/>
          </p:nvPr>
        </p:nvSpPr>
        <p:spPr>
          <a:xfrm>
            <a:off x="152400" y="2667000"/>
            <a:ext cx="8763000" cy="3077766"/>
          </a:xfrm>
        </p:spPr>
        <p:txBody>
          <a:bodyPr>
            <a:normAutofit fontScale="92500" lnSpcReduction="20000"/>
          </a:bodyPr>
          <a:lstStyle/>
          <a:p>
            <a:pPr>
              <a:lnSpc>
                <a:spcPct val="12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Give Menu of Available Options</a:t>
            </a:r>
            <a:endParaRPr lang="en-US" dirty="0">
              <a:solidFill>
                <a:schemeClr val="tx1"/>
              </a:solidFill>
              <a:latin typeface="+mn-lt"/>
            </a:endParaRPr>
          </a:p>
          <a:p>
            <a:pPr>
              <a:lnSpc>
                <a:spcPct val="120000"/>
              </a:lnSpc>
              <a:buFont typeface="Wingdings" panose="05000000000000000000" pitchFamily="2" charset="2"/>
              <a:buChar char="q"/>
            </a:pPr>
            <a:r>
              <a:rPr lang="en-US" dirty="0" smtClean="0">
                <a:solidFill>
                  <a:schemeClr val="tx1"/>
                </a:solidFill>
                <a:sym typeface="Wingdings" panose="05000000000000000000" pitchFamily="2" charset="2"/>
              </a:rPr>
              <a:t>Client (With Guidance) Selects Options</a:t>
            </a:r>
          </a:p>
          <a:p>
            <a:pPr>
              <a:lnSpc>
                <a:spcPct val="120000"/>
              </a:lnSpc>
              <a:buFont typeface="Wingdings" panose="05000000000000000000" pitchFamily="2" charset="2"/>
              <a:buChar char="q"/>
            </a:pPr>
            <a:r>
              <a:rPr lang="en-US" dirty="0" smtClean="0">
                <a:sym typeface="Wingdings" panose="05000000000000000000" pitchFamily="2" charset="2"/>
              </a:rPr>
              <a:t>Law of Unintended Consequences</a:t>
            </a:r>
          </a:p>
          <a:p>
            <a:pPr>
              <a:lnSpc>
                <a:spcPct val="120000"/>
              </a:lnSpc>
              <a:buFont typeface="Wingdings" panose="05000000000000000000" pitchFamily="2" charset="2"/>
              <a:buNone/>
            </a:pPr>
            <a:r>
              <a:rPr lang="en-US" sz="3000" dirty="0" smtClean="0">
                <a:sym typeface="Wingdings" panose="05000000000000000000" pitchFamily="2" charset="2"/>
              </a:rPr>
              <a:t>		◊ More is Not Always Better</a:t>
            </a:r>
            <a:endParaRPr lang="en-US" sz="3000" dirty="0"/>
          </a:p>
          <a:p>
            <a:pPr>
              <a:lnSpc>
                <a:spcPct val="120000"/>
              </a:lnSpc>
              <a:buFont typeface="Wingdings" panose="05000000000000000000" pitchFamily="2" charset="2"/>
              <a:buNone/>
            </a:pPr>
            <a:r>
              <a:rPr lang="en-US" sz="3000" dirty="0" smtClean="0">
                <a:sym typeface="Wingdings" panose="05000000000000000000" pitchFamily="2" charset="2"/>
              </a:rPr>
              <a:t>		◊ </a:t>
            </a:r>
            <a:r>
              <a:rPr lang="en-US" sz="3000" dirty="0" smtClean="0"/>
              <a:t>Does Client Really Understand Full Impact of 		   Choices?</a:t>
            </a:r>
          </a:p>
          <a:p>
            <a:pPr>
              <a:lnSpc>
                <a:spcPct val="120000"/>
              </a:lnSpc>
              <a:buFont typeface="Wingdings" panose="05000000000000000000" pitchFamily="2" charset="2"/>
              <a:buNone/>
            </a:pPr>
            <a:endParaRPr lang="en-US" dirty="0">
              <a:sym typeface="Wingdings" panose="05000000000000000000" pitchFamily="2" charset="2"/>
            </a:endParaRPr>
          </a:p>
        </p:txBody>
      </p:sp>
    </p:spTree>
    <p:extLst>
      <p:ext uri="{BB962C8B-B14F-4D97-AF65-F5344CB8AC3E}">
        <p14:creationId xmlns:p14="http://schemas.microsoft.com/office/powerpoint/2010/main" val="293356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2031" y="228600"/>
            <a:ext cx="8229600" cy="1495794"/>
          </a:xfrm>
        </p:spPr>
        <p:txBody>
          <a:bodyPr>
            <a:normAutofit/>
          </a:bodyPr>
          <a:lstStyle/>
          <a:p>
            <a:pPr algn="ctr" eaLnBrk="1" hangingPunct="1">
              <a:defRPr/>
            </a:pPr>
            <a:r>
              <a:rPr lang="en-US" sz="4400" dirty="0" smtClean="0"/>
              <a:t>“PERFECT TRUST” DESIGN PROCESS</a:t>
            </a:r>
            <a:br>
              <a:rPr lang="en-US" sz="4400" dirty="0" smtClean="0"/>
            </a:br>
            <a:r>
              <a:rPr lang="en-US" sz="4400" dirty="0" smtClean="0"/>
              <a:t>REVERSE ENGINEERING </a:t>
            </a:r>
            <a:endParaRPr lang="en-US" sz="4400" dirty="0" smtClean="0">
              <a:latin typeface="+mj-lt"/>
            </a:endParaRPr>
          </a:p>
        </p:txBody>
      </p:sp>
      <p:sp>
        <p:nvSpPr>
          <p:cNvPr id="56323" name="Rectangle 3"/>
          <p:cNvSpPr>
            <a:spLocks noGrp="1" noChangeArrowheads="1"/>
          </p:cNvSpPr>
          <p:nvPr>
            <p:ph idx="1"/>
          </p:nvPr>
        </p:nvSpPr>
        <p:spPr>
          <a:xfrm>
            <a:off x="237880" y="2333066"/>
            <a:ext cx="8753719" cy="5561522"/>
          </a:xfrm>
        </p:spPr>
        <p:txBody>
          <a:bodyPr>
            <a:normAutofit/>
          </a:bodyPr>
          <a:lstStyle/>
          <a:p>
            <a:pPr eaLnBrk="1" hangingPunct="1">
              <a:buFont typeface="Wingdings" panose="05000000000000000000" pitchFamily="2" charset="2"/>
              <a:buNone/>
              <a:defRPr/>
            </a:pPr>
            <a:endParaRPr lang="en-US" dirty="0" smtClean="0">
              <a:solidFill>
                <a:schemeClr val="tx1"/>
              </a:solidFill>
              <a:latin typeface="+mn-lt"/>
            </a:endParaRPr>
          </a:p>
          <a:p>
            <a:pPr eaLnBrk="1" hangingPunct="1">
              <a:buFont typeface="Wingdings" panose="05000000000000000000" pitchFamily="2" charset="2"/>
              <a:buNone/>
              <a:defRPr/>
            </a:pPr>
            <a:r>
              <a:rPr lang="en-US" sz="3000" dirty="0" smtClean="0">
                <a:solidFill>
                  <a:schemeClr val="tx1"/>
                </a:solidFill>
                <a:latin typeface="+mn-lt"/>
                <a:sym typeface="Wingdings" panose="05000000000000000000" pitchFamily="2" charset="2"/>
              </a:rPr>
              <a:t> Start With the “Wish” List</a:t>
            </a:r>
            <a:endParaRPr lang="en-US" sz="3000" dirty="0" smtClean="0">
              <a:solidFill>
                <a:schemeClr val="tx1"/>
              </a:solidFill>
              <a:latin typeface="+mn-lt"/>
            </a:endParaRPr>
          </a:p>
          <a:p>
            <a:pPr eaLnBrk="1" hangingPunct="1">
              <a:spcBef>
                <a:spcPct val="5000"/>
              </a:spcBef>
              <a:buFont typeface="Wingdings" panose="05000000000000000000" pitchFamily="2" charset="2"/>
              <a:buNone/>
              <a:defRPr/>
            </a:pPr>
            <a:r>
              <a:rPr lang="en-US" sz="2800" dirty="0" smtClean="0">
                <a:solidFill>
                  <a:schemeClr val="tx1"/>
                </a:solidFill>
                <a:latin typeface="+mn-lt"/>
                <a:sym typeface="Wingdings" panose="05000000000000000000" pitchFamily="2" charset="2"/>
              </a:rPr>
              <a:t>		◊  How Do We Obtain All Components</a:t>
            </a:r>
          </a:p>
          <a:p>
            <a:pPr>
              <a:spcBef>
                <a:spcPct val="5000"/>
              </a:spcBef>
              <a:buNone/>
              <a:defRPr/>
            </a:pPr>
            <a:r>
              <a:rPr lang="en-US" sz="3000" dirty="0" smtClean="0">
                <a:solidFill>
                  <a:schemeClr val="tx1"/>
                </a:solidFill>
                <a:latin typeface="+mn-lt"/>
                <a:sym typeface="Wingdings" panose="05000000000000000000" pitchFamily="2" charset="2"/>
              </a:rPr>
              <a:t> Trust Design Always Preserves Protections and Simplicity</a:t>
            </a:r>
          </a:p>
          <a:p>
            <a:pPr eaLnBrk="1" hangingPunct="1">
              <a:spcBef>
                <a:spcPct val="5000"/>
              </a:spcBef>
              <a:buFont typeface="Wingdings" panose="05000000000000000000" pitchFamily="2" charset="2"/>
              <a:buChar char="q"/>
              <a:defRPr/>
            </a:pPr>
            <a:r>
              <a:rPr lang="en-US" sz="3000" dirty="0" smtClean="0">
                <a:solidFill>
                  <a:schemeClr val="tx1"/>
                </a:solidFill>
                <a:latin typeface="+mn-lt"/>
                <a:sym typeface="Wingdings" panose="05000000000000000000" pitchFamily="2" charset="2"/>
              </a:rPr>
              <a:t>Make Minimal, But Meaningful Alterations</a:t>
            </a:r>
            <a:r>
              <a:rPr lang="en-US" sz="2800" dirty="0" smtClean="0">
                <a:solidFill>
                  <a:schemeClr val="tx1"/>
                </a:solidFill>
                <a:latin typeface="+mn-lt"/>
                <a:sym typeface="Wingdings" panose="05000000000000000000" pitchFamily="2" charset="2"/>
              </a:rPr>
              <a:t>			◊  Adjust Controls and Guidance</a:t>
            </a:r>
            <a:endParaRPr lang="en-US" sz="2800" dirty="0" smtClean="0">
              <a:solidFill>
                <a:schemeClr val="tx1"/>
              </a:solidFill>
              <a:latin typeface="+mn-lt"/>
            </a:endParaRPr>
          </a:p>
          <a:p>
            <a:pPr eaLnBrk="1" hangingPunct="1">
              <a:spcBef>
                <a:spcPct val="5000"/>
              </a:spcBef>
              <a:buFont typeface="Wingdings" panose="05000000000000000000" pitchFamily="2" charset="2"/>
              <a:buNone/>
              <a:defRPr/>
            </a:pPr>
            <a:r>
              <a:rPr lang="en-US" sz="2800" dirty="0" smtClean="0">
                <a:sym typeface="Wingdings" panose="05000000000000000000" pitchFamily="2" charset="2"/>
              </a:rPr>
              <a:t>		 	</a:t>
            </a:r>
            <a:endParaRPr lang="en-US" sz="2400" dirty="0" smtClean="0"/>
          </a:p>
          <a:p>
            <a:pPr eaLnBrk="1" hangingPunct="1">
              <a:buFont typeface="Wingdings" panose="05000000000000000000" pitchFamily="2" charset="2"/>
              <a:buNone/>
              <a:defRPr/>
            </a:pPr>
            <a:r>
              <a:rPr lang="en-US" sz="2800" dirty="0" smtClean="0">
                <a:latin typeface="Times New Roman" panose="02020603050405020304" pitchFamily="18" charset="0"/>
                <a:sym typeface="Wingdings" panose="05000000000000000000" pitchFamily="2" charset="2"/>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837272"/>
            <a:ext cx="770224" cy="624840"/>
          </a:xfrm>
          <a:prstGeom prst="rect">
            <a:avLst/>
          </a:prstGeom>
        </p:spPr>
      </p:pic>
    </p:spTree>
    <p:extLst>
      <p:ext uri="{BB962C8B-B14F-4D97-AF65-F5344CB8AC3E}">
        <p14:creationId xmlns:p14="http://schemas.microsoft.com/office/powerpoint/2010/main" val="262902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134" y="2286981"/>
            <a:ext cx="2928589" cy="2375802"/>
          </a:xfrm>
          <a:prstGeom prst="rect">
            <a:avLst/>
          </a:prstGeom>
        </p:spPr>
      </p:pic>
      <p:sp>
        <p:nvSpPr>
          <p:cNvPr id="7" name="Content Placeholder 6"/>
          <p:cNvSpPr txBox="1">
            <a:spLocks noGrp="1"/>
          </p:cNvSpPr>
          <p:nvPr>
            <p:ph idx="1"/>
          </p:nvPr>
        </p:nvSpPr>
        <p:spPr>
          <a:xfrm>
            <a:off x="482600" y="5389657"/>
            <a:ext cx="8178800" cy="1077218"/>
          </a:xfrm>
          <a:prstGeom prst="rect">
            <a:avLst/>
          </a:prstGeom>
          <a:noFill/>
        </p:spPr>
        <p:txBody>
          <a:bodyPr wrap="square" rtlCol="0">
            <a:spAutoFit/>
          </a:bodyPr>
          <a:lstStyle/>
          <a:p>
            <a:pPr marL="0" indent="0" algn="ctr">
              <a:buNone/>
            </a:pPr>
            <a:r>
              <a:rPr lang="en-US" sz="2000" dirty="0">
                <a:solidFill>
                  <a:schemeClr val="tx1"/>
                </a:solidFill>
                <a:latin typeface="+mn-lt"/>
              </a:rPr>
              <a:t>Many of the </a:t>
            </a:r>
            <a:r>
              <a:rPr lang="en-US" sz="2000" dirty="0" smtClean="0">
                <a:solidFill>
                  <a:schemeClr val="tx1"/>
                </a:solidFill>
                <a:latin typeface="+mn-lt"/>
              </a:rPr>
              <a:t>discussion items contain </a:t>
            </a:r>
            <a:r>
              <a:rPr lang="en-US" sz="2000" dirty="0">
                <a:solidFill>
                  <a:schemeClr val="tx1"/>
                </a:solidFill>
                <a:latin typeface="+mn-lt"/>
              </a:rPr>
              <a:t>planning thoughts that should </a:t>
            </a:r>
            <a:r>
              <a:rPr lang="en-US" sz="2000" i="1" dirty="0">
                <a:solidFill>
                  <a:schemeClr val="tx1"/>
                </a:solidFill>
                <a:latin typeface="+mn-lt"/>
              </a:rPr>
              <a:t>always</a:t>
            </a:r>
            <a:r>
              <a:rPr lang="en-US" sz="2000" dirty="0">
                <a:solidFill>
                  <a:schemeClr val="tx1"/>
                </a:solidFill>
                <a:latin typeface="+mn-lt"/>
              </a:rPr>
              <a:t> be considered.  Alternatively, reasonable advisors may conclude differently with other proposals and </a:t>
            </a:r>
            <a:r>
              <a:rPr lang="en-US" sz="2000" dirty="0" smtClean="0">
                <a:solidFill>
                  <a:schemeClr val="tx1"/>
                </a:solidFill>
                <a:latin typeface="+mn-lt"/>
              </a:rPr>
              <a:t>approaches</a:t>
            </a:r>
            <a:r>
              <a:rPr lang="en-US" dirty="0" smtClean="0">
                <a:solidFill>
                  <a:schemeClr val="tx1"/>
                </a:solidFill>
                <a:latin typeface="+mn-lt"/>
              </a:rPr>
              <a:t>.</a:t>
            </a:r>
            <a:endParaRPr lang="en-US" dirty="0">
              <a:solidFill>
                <a:schemeClr val="tx1"/>
              </a:solidFill>
              <a:latin typeface="+mn-lt"/>
            </a:endParaRPr>
          </a:p>
        </p:txBody>
      </p:sp>
      <p:sp>
        <p:nvSpPr>
          <p:cNvPr id="6" name="Title 1"/>
          <p:cNvSpPr>
            <a:spLocks noGrp="1"/>
          </p:cNvSpPr>
          <p:nvPr>
            <p:ph type="title"/>
          </p:nvPr>
        </p:nvSpPr>
        <p:spPr>
          <a:xfrm>
            <a:off x="381000" y="230188"/>
            <a:ext cx="8382000" cy="664797"/>
          </a:xfrm>
        </p:spPr>
        <p:txBody>
          <a:bodyPr>
            <a:noAutofit/>
          </a:bodyPr>
          <a:lstStyle/>
          <a:p>
            <a:pPr algn="ctr"/>
            <a:r>
              <a:rPr lang="en-US" dirty="0" smtClean="0"/>
              <a:t>THOUGHT PROVOKING IDEAS</a:t>
            </a:r>
            <a:br>
              <a:rPr lang="en-US" dirty="0" smtClean="0"/>
            </a:br>
            <a:r>
              <a:rPr lang="en-US" dirty="0" smtClean="0"/>
              <a:t>PLANNING OPPORTUNITIES</a:t>
            </a:r>
            <a:endParaRPr lang="en-US" dirty="0"/>
          </a:p>
        </p:txBody>
      </p:sp>
    </p:spTree>
    <p:extLst>
      <p:ext uri="{BB962C8B-B14F-4D97-AF65-F5344CB8AC3E}">
        <p14:creationId xmlns:p14="http://schemas.microsoft.com/office/powerpoint/2010/main" val="33294847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371600"/>
            <a:ext cx="8269793" cy="1509713"/>
          </a:xfrm>
        </p:spPr>
        <p:txBody>
          <a:bodyPr vert="horz" wrap="square" lIns="91440" tIns="45720" rIns="91440" bIns="45720" numCol="1" anchorCtr="0" compatLnSpc="1">
            <a:prstTxWarp prst="textNoShape">
              <a:avLst/>
            </a:prstTxWarp>
          </a:bodyPr>
          <a:lstStyle/>
          <a:p>
            <a:pPr marL="0" indent="0" algn="ctr">
              <a:buNone/>
            </a:pPr>
            <a:r>
              <a:rPr lang="en-US" sz="4400" b="1" dirty="0">
                <a:latin typeface="+mj-lt"/>
                <a:sym typeface="Wingdings" panose="05000000000000000000" pitchFamily="2" charset="2"/>
              </a:rPr>
              <a:t> </a:t>
            </a:r>
            <a:r>
              <a:rPr lang="en-US" sz="4400" b="1" dirty="0" smtClean="0">
                <a:latin typeface="+mj-lt"/>
                <a:sym typeface="Wingdings" panose="05000000000000000000" pitchFamily="2" charset="2"/>
              </a:rPr>
              <a:t/>
            </a:r>
            <a:br>
              <a:rPr lang="en-US" sz="4400" b="1" dirty="0" smtClean="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400" b="1" dirty="0" smtClean="0">
                <a:latin typeface="+mj-lt"/>
                <a:sym typeface="Wingdings" panose="05000000000000000000" pitchFamily="2" charset="2"/>
              </a:rPr>
              <a:t/>
            </a:r>
            <a:br>
              <a:rPr lang="en-US" sz="4400" b="1" dirty="0" smtClean="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5400" b="1" dirty="0" smtClean="0">
                <a:latin typeface="+mn-lt"/>
              </a:rPr>
              <a:t>MAXIMUM BENEFIT TRUST</a:t>
            </a:r>
            <a:br>
              <a:rPr lang="en-US" sz="5400" b="1" dirty="0" smtClean="0">
                <a:latin typeface="+mn-lt"/>
              </a:rPr>
            </a:br>
            <a:r>
              <a:rPr lang="en-US" sz="5400" b="1" dirty="0" smtClean="0">
                <a:latin typeface="+mn-lt"/>
              </a:rPr>
              <a:t>TAX AND CREDITOR SHELTER INEFFICIENCIES AND FLAWS</a:t>
            </a:r>
            <a:br>
              <a:rPr lang="en-US" sz="5400" b="1" dirty="0" smtClean="0">
                <a:latin typeface="+mn-lt"/>
              </a:rPr>
            </a:br>
            <a:r>
              <a:rPr lang="en-US" sz="5400" b="1" dirty="0" smtClean="0">
                <a:latin typeface="+mn-lt"/>
              </a:rPr>
              <a:t/>
            </a:r>
            <a:br>
              <a:rPr lang="en-US" sz="5400" b="1" dirty="0" smtClean="0">
                <a:latin typeface="+mn-lt"/>
              </a:rPr>
            </a:br>
            <a:r>
              <a:rPr lang="en-US" sz="4400" b="1" dirty="0" smtClean="0">
                <a:latin typeface="+mn-lt"/>
              </a:rPr>
              <a:t>Violates “Wish” List</a:t>
            </a:r>
            <a:endParaRPr lang="en-US" sz="4400" b="1" dirty="0">
              <a:latin typeface="+mn-lt"/>
              <a:sym typeface="Wingdings" panose="05000000000000000000" pitchFamily="2" charset="2"/>
            </a:endParaRPr>
          </a:p>
        </p:txBody>
      </p:sp>
    </p:spTree>
    <p:extLst>
      <p:ext uri="{BB962C8B-B14F-4D97-AF65-F5344CB8AC3E}">
        <p14:creationId xmlns:p14="http://schemas.microsoft.com/office/powerpoint/2010/main" val="83898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381000"/>
            <a:ext cx="8229600" cy="1495794"/>
          </a:xfrm>
        </p:spPr>
        <p:txBody>
          <a:bodyPr>
            <a:normAutofit/>
          </a:bodyPr>
          <a:lstStyle/>
          <a:p>
            <a:pPr algn="ctr"/>
            <a:r>
              <a:rPr lang="en-US" sz="5400" dirty="0" smtClean="0"/>
              <a:t>  </a:t>
            </a:r>
            <a:r>
              <a:rPr lang="en-US" sz="4900" dirty="0" smtClean="0">
                <a:latin typeface="+mj-lt"/>
              </a:rPr>
              <a:t>PAYS OUT INCOME AT LEAST ANNUALLY</a:t>
            </a:r>
            <a:endParaRPr lang="en-US" sz="4900" dirty="0">
              <a:latin typeface="+mj-lt"/>
            </a:endParaRPr>
          </a:p>
        </p:txBody>
      </p:sp>
      <p:sp>
        <p:nvSpPr>
          <p:cNvPr id="34819" name="Rectangle 3"/>
          <p:cNvSpPr>
            <a:spLocks noGrp="1" noChangeArrowheads="1"/>
          </p:cNvSpPr>
          <p:nvPr>
            <p:ph idx="1"/>
          </p:nvPr>
        </p:nvSpPr>
        <p:spPr>
          <a:xfrm>
            <a:off x="127698" y="3276600"/>
            <a:ext cx="8583804" cy="2376035"/>
          </a:xfrm>
        </p:spPr>
        <p:txBody>
          <a:bodyPr>
            <a:normAutofit/>
          </a:bodyPr>
          <a:lstStyle/>
          <a:p>
            <a:pPr marL="0" indent="0">
              <a:buNone/>
            </a:pPr>
            <a:r>
              <a:rPr lang="en-US" dirty="0" smtClean="0">
                <a:solidFill>
                  <a:schemeClr val="tx1"/>
                </a:solidFill>
                <a:sym typeface="Wingdings" panose="05000000000000000000" pitchFamily="2" charset="2"/>
              </a:rPr>
              <a:t> </a:t>
            </a:r>
            <a:r>
              <a:rPr lang="en-US" dirty="0" smtClean="0">
                <a:solidFill>
                  <a:schemeClr val="tx1"/>
                </a:solidFill>
              </a:rPr>
              <a:t>Force-outs </a:t>
            </a:r>
            <a:r>
              <a:rPr lang="en-US" dirty="0">
                <a:solidFill>
                  <a:schemeClr val="tx1"/>
                </a:solidFill>
              </a:rPr>
              <a:t>Terminate “In-Trust” </a:t>
            </a:r>
            <a:r>
              <a:rPr lang="en-US" dirty="0" smtClean="0">
                <a:solidFill>
                  <a:schemeClr val="tx1"/>
                </a:solidFill>
              </a:rPr>
              <a:t>Shelters   </a:t>
            </a:r>
            <a:r>
              <a:rPr lang="en-US" sz="3200" dirty="0">
                <a:solidFill>
                  <a:schemeClr val="tx1"/>
                </a:solidFill>
                <a:latin typeface="+mn-lt"/>
                <a:sym typeface="Wingdings" panose="05000000000000000000" pitchFamily="2" charset="2"/>
              </a:rPr>
              <a:t>	</a:t>
            </a:r>
            <a:r>
              <a:rPr lang="en-US" sz="2800" dirty="0">
                <a:solidFill>
                  <a:schemeClr val="tx1"/>
                </a:solidFill>
                <a:latin typeface="+mn-lt"/>
                <a:sym typeface="Wingdings" panose="05000000000000000000" pitchFamily="2" charset="2"/>
              </a:rPr>
              <a:t>	</a:t>
            </a:r>
            <a:r>
              <a:rPr lang="en-US" sz="2800" dirty="0" smtClean="0">
                <a:solidFill>
                  <a:schemeClr val="tx1"/>
                </a:solidFill>
                <a:latin typeface="+mn-lt"/>
                <a:sym typeface="Wingdings" panose="05000000000000000000" pitchFamily="2" charset="2"/>
              </a:rPr>
              <a:t>◊ </a:t>
            </a:r>
            <a:r>
              <a:rPr lang="en-US" sz="2800" dirty="0">
                <a:solidFill>
                  <a:schemeClr val="tx1"/>
                </a:solidFill>
                <a:latin typeface="+mn-lt"/>
              </a:rPr>
              <a:t>Transfer Tax Inefficient – Leakage</a:t>
            </a:r>
          </a:p>
          <a:p>
            <a:pPr>
              <a:buFont typeface="Wingdings" panose="05000000000000000000" pitchFamily="2" charset="2"/>
              <a:buNone/>
            </a:pPr>
            <a:r>
              <a:rPr lang="en-US" sz="2800" dirty="0">
                <a:solidFill>
                  <a:schemeClr val="tx1"/>
                </a:solidFill>
                <a:latin typeface="+mn-lt"/>
                <a:sym typeface="Wingdings" panose="05000000000000000000" pitchFamily="2" charset="2"/>
              </a:rPr>
              <a:t>		</a:t>
            </a:r>
            <a:r>
              <a:rPr lang="en-US" sz="2800" dirty="0" smtClean="0">
                <a:solidFill>
                  <a:schemeClr val="tx1"/>
                </a:solidFill>
                <a:latin typeface="+mn-lt"/>
                <a:sym typeface="Wingdings" panose="05000000000000000000" pitchFamily="2" charset="2"/>
              </a:rPr>
              <a:t>◊ </a:t>
            </a:r>
            <a:r>
              <a:rPr lang="en-US" sz="2800" dirty="0">
                <a:solidFill>
                  <a:schemeClr val="tx1"/>
                </a:solidFill>
                <a:latin typeface="+mn-lt"/>
              </a:rPr>
              <a:t>Income Tax Inefficient</a:t>
            </a:r>
          </a:p>
          <a:p>
            <a:pPr>
              <a:buFont typeface="Wingdings" panose="05000000000000000000" pitchFamily="2" charset="2"/>
              <a:buNone/>
            </a:pPr>
            <a:r>
              <a:rPr lang="en-US" sz="2800" dirty="0">
                <a:solidFill>
                  <a:schemeClr val="tx1"/>
                </a:solidFill>
                <a:latin typeface="+mn-lt"/>
                <a:sym typeface="Wingdings" panose="05000000000000000000" pitchFamily="2" charset="2"/>
              </a:rPr>
              <a:t>		</a:t>
            </a:r>
            <a:r>
              <a:rPr lang="en-US" sz="2800" dirty="0" smtClean="0">
                <a:solidFill>
                  <a:schemeClr val="tx1"/>
                </a:solidFill>
                <a:latin typeface="+mn-lt"/>
                <a:sym typeface="Wingdings" panose="05000000000000000000" pitchFamily="2" charset="2"/>
              </a:rPr>
              <a:t>◊ </a:t>
            </a:r>
            <a:r>
              <a:rPr lang="en-US" sz="2800" dirty="0">
                <a:solidFill>
                  <a:schemeClr val="tx1"/>
                </a:solidFill>
                <a:latin typeface="+mn-lt"/>
              </a:rPr>
              <a:t>Creditor </a:t>
            </a:r>
            <a:r>
              <a:rPr lang="en-US" sz="2800" dirty="0" smtClean="0">
                <a:solidFill>
                  <a:schemeClr val="tx1"/>
                </a:solidFill>
                <a:latin typeface="+mn-lt"/>
              </a:rPr>
              <a:t>Exposed</a:t>
            </a:r>
          </a:p>
          <a:p>
            <a:pPr>
              <a:buFont typeface="Wingdings" panose="05000000000000000000" pitchFamily="2" charset="2"/>
              <a:buNone/>
            </a:pPr>
            <a:endParaRPr lang="en-US" dirty="0"/>
          </a:p>
        </p:txBody>
      </p:sp>
    </p:spTree>
    <p:extLst>
      <p:ext uri="{BB962C8B-B14F-4D97-AF65-F5344CB8AC3E}">
        <p14:creationId xmlns:p14="http://schemas.microsoft.com/office/powerpoint/2010/main" val="58535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1376" y="310753"/>
            <a:ext cx="8991600" cy="1329595"/>
          </a:xfrm>
        </p:spPr>
        <p:txBody>
          <a:bodyPr>
            <a:noAutofit/>
          </a:bodyPr>
          <a:lstStyle/>
          <a:p>
            <a:pPr algn="ctr"/>
            <a:r>
              <a:rPr lang="en-US" sz="4400" dirty="0" smtClean="0">
                <a:latin typeface="+mj-lt"/>
              </a:rPr>
              <a:t>ASCERTAINABLE STANDARD</a:t>
            </a:r>
            <a:br>
              <a:rPr lang="en-US" sz="4400" dirty="0" smtClean="0">
                <a:latin typeface="+mj-lt"/>
              </a:rPr>
            </a:br>
            <a:r>
              <a:rPr lang="en-US" sz="4400" dirty="0" smtClean="0">
                <a:latin typeface="+mj-lt"/>
              </a:rPr>
              <a:t> “HEMS”*</a:t>
            </a:r>
            <a:endParaRPr lang="en-US" sz="4400" dirty="0">
              <a:latin typeface="+mj-lt"/>
            </a:endParaRPr>
          </a:p>
        </p:txBody>
      </p:sp>
      <p:sp>
        <p:nvSpPr>
          <p:cNvPr id="35843" name="Rectangle 3"/>
          <p:cNvSpPr>
            <a:spLocks noGrp="1" noChangeArrowheads="1"/>
          </p:cNvSpPr>
          <p:nvPr>
            <p:ph idx="1"/>
          </p:nvPr>
        </p:nvSpPr>
        <p:spPr>
          <a:xfrm>
            <a:off x="259976" y="2019282"/>
            <a:ext cx="8534400" cy="2862322"/>
          </a:xfrm>
          <a:noFill/>
          <a:extLst>
            <a:ext uri="{909E8E84-426E-40DD-AFC4-6F175D3DCCD1}">
              <a14:hiddenFill xmlns:a14="http://schemas.microsoft.com/office/drawing/2010/main">
                <a:solidFill>
                  <a:srgbClr val="FFFF00"/>
                </a:solidFill>
              </a14:hiddenFill>
            </a:ext>
          </a:extLst>
        </p:spPr>
        <p:txBody>
          <a:bodyPr>
            <a:normAutofit fontScale="92500" lnSpcReduction="10000"/>
          </a:bodyPr>
          <a:lstStyle/>
          <a:p>
            <a:pPr>
              <a:buFont typeface="Wingdings" panose="05000000000000000000" pitchFamily="2" charset="2"/>
              <a:buNone/>
            </a:pPr>
            <a:r>
              <a:rPr lang="en-US" sz="3200" dirty="0" smtClean="0">
                <a:solidFill>
                  <a:schemeClr val="tx1"/>
                </a:solidFill>
                <a:latin typeface="+mn-lt"/>
                <a:sym typeface="Wingdings" panose="05000000000000000000" pitchFamily="2" charset="2"/>
              </a:rPr>
              <a:t> </a:t>
            </a:r>
            <a:r>
              <a:rPr lang="en-US" sz="3200" dirty="0" smtClean="0">
                <a:solidFill>
                  <a:schemeClr val="tx1"/>
                </a:solidFill>
                <a:latin typeface="+mn-lt"/>
              </a:rPr>
              <a:t>“Support Trust” Issue**</a:t>
            </a:r>
          </a:p>
          <a:p>
            <a:pPr>
              <a:buFont typeface="Wingdings" panose="05000000000000000000" pitchFamily="2" charset="2"/>
              <a:buNone/>
            </a:pPr>
            <a:r>
              <a:rPr lang="en-US" sz="3200" dirty="0" smtClean="0">
                <a:solidFill>
                  <a:schemeClr val="tx1"/>
                </a:solidFill>
                <a:latin typeface="+mn-lt"/>
                <a:sym typeface="Wingdings" panose="05000000000000000000" pitchFamily="2" charset="2"/>
              </a:rPr>
              <a:t> </a:t>
            </a:r>
            <a:r>
              <a:rPr lang="en-US" sz="3200" dirty="0" smtClean="0">
                <a:solidFill>
                  <a:schemeClr val="tx1"/>
                </a:solidFill>
                <a:latin typeface="+mn-lt"/>
              </a:rPr>
              <a:t> Relies on Spendthrift Trust Provision </a:t>
            </a:r>
            <a:endParaRPr lang="en-US" sz="3200" dirty="0" smtClean="0">
              <a:solidFill>
                <a:schemeClr val="tx1"/>
              </a:solidFill>
              <a:latin typeface="+mn-lt"/>
              <a:sym typeface="Wingdings" panose="05000000000000000000" pitchFamily="2" charset="2"/>
            </a:endParaRPr>
          </a:p>
          <a:p>
            <a:pPr>
              <a:buFont typeface="Wingdings" panose="05000000000000000000" pitchFamily="2" charset="2"/>
              <a:buNone/>
            </a:pPr>
            <a:r>
              <a:rPr lang="en-US" sz="3200" dirty="0" smtClean="0">
                <a:solidFill>
                  <a:schemeClr val="tx1"/>
                </a:solidFill>
                <a:latin typeface="+mn-lt"/>
                <a:sym typeface="Wingdings" panose="05000000000000000000" pitchFamily="2" charset="2"/>
              </a:rPr>
              <a:t>  Exception Creditors</a:t>
            </a:r>
          </a:p>
          <a:p>
            <a:pPr>
              <a:buFont typeface="Wingdings" panose="05000000000000000000" pitchFamily="2" charset="2"/>
              <a:buNone/>
            </a:pPr>
            <a:r>
              <a:rPr lang="en-US" sz="2800" dirty="0" smtClean="0">
                <a:solidFill>
                  <a:schemeClr val="tx1"/>
                </a:solidFill>
                <a:latin typeface="+mn-lt"/>
                <a:sym typeface="Wingdings" panose="05000000000000000000" pitchFamily="2" charset="2"/>
              </a:rPr>
              <a:t>		    ◊ Statutorily Created – See Restatement 2</a:t>
            </a:r>
            <a:r>
              <a:rPr lang="en-US" sz="2800" baseline="30000" dirty="0" smtClean="0">
                <a:solidFill>
                  <a:schemeClr val="tx1"/>
                </a:solidFill>
                <a:latin typeface="+mn-lt"/>
                <a:sym typeface="Wingdings" panose="05000000000000000000" pitchFamily="2" charset="2"/>
              </a:rPr>
              <a:t>nd</a:t>
            </a:r>
            <a:endParaRPr lang="en-US" sz="2800" dirty="0" smtClean="0">
              <a:solidFill>
                <a:schemeClr val="tx1"/>
              </a:solidFill>
              <a:latin typeface="+mn-lt"/>
              <a:sym typeface="Wingdings" panose="05000000000000000000" pitchFamily="2" charset="2"/>
            </a:endParaRPr>
          </a:p>
          <a:p>
            <a:pPr>
              <a:buFont typeface="Wingdings" panose="05000000000000000000" pitchFamily="2" charset="2"/>
              <a:buNone/>
            </a:pPr>
            <a:r>
              <a:rPr lang="en-US" sz="2800" dirty="0">
                <a:solidFill>
                  <a:schemeClr val="tx1"/>
                </a:solidFill>
                <a:latin typeface="+mn-lt"/>
                <a:sym typeface="Wingdings" panose="05000000000000000000" pitchFamily="2" charset="2"/>
              </a:rPr>
              <a:t>		    ◊ Judicially </a:t>
            </a:r>
            <a:r>
              <a:rPr lang="en-US" sz="2800" dirty="0" smtClean="0">
                <a:solidFill>
                  <a:schemeClr val="tx1"/>
                </a:solidFill>
                <a:latin typeface="+mn-lt"/>
                <a:sym typeface="Wingdings" panose="05000000000000000000" pitchFamily="2" charset="2"/>
              </a:rPr>
              <a:t>Created – Bacardi v. White, 463 	       	       	       So. 2d 218 (Fla. 1985); Garretson v. Garretson</a:t>
            </a:r>
          </a:p>
          <a:p>
            <a:pPr>
              <a:buFont typeface="Wingdings" panose="05000000000000000000" pitchFamily="2" charset="2"/>
              <a:buNone/>
            </a:pPr>
            <a:r>
              <a:rPr lang="en-US" sz="2800" dirty="0">
                <a:sym typeface="Wingdings" panose="05000000000000000000" pitchFamily="2" charset="2"/>
              </a:rPr>
              <a:t> </a:t>
            </a:r>
            <a:r>
              <a:rPr lang="en-US" sz="2800" dirty="0" smtClean="0">
                <a:sym typeface="Wingdings" panose="05000000000000000000" pitchFamily="2" charset="2"/>
              </a:rPr>
              <a:t>                </a:t>
            </a:r>
            <a:r>
              <a:rPr lang="en-US" sz="2800" dirty="0" smtClean="0">
                <a:solidFill>
                  <a:schemeClr val="tx1"/>
                </a:solidFill>
                <a:latin typeface="+mn-lt"/>
                <a:sym typeface="Wingdings" panose="05000000000000000000" pitchFamily="2" charset="2"/>
              </a:rPr>
              <a:t>  (306 A. 2d 737 (Dela. 1973))</a:t>
            </a:r>
            <a:endParaRPr lang="en-US" sz="2800" dirty="0">
              <a:solidFill>
                <a:schemeClr val="tx1"/>
              </a:solidFill>
              <a:latin typeface="+mn-lt"/>
              <a:sym typeface="Wingdings" panose="05000000000000000000" pitchFamily="2" charset="2"/>
            </a:endParaRPr>
          </a:p>
        </p:txBody>
      </p:sp>
      <p:sp>
        <p:nvSpPr>
          <p:cNvPr id="35844" name="Text Box 4"/>
          <p:cNvSpPr txBox="1">
            <a:spLocks noChangeArrowheads="1"/>
          </p:cNvSpPr>
          <p:nvPr/>
        </p:nvSpPr>
        <p:spPr bwMode="auto">
          <a:xfrm>
            <a:off x="183776" y="4670589"/>
            <a:ext cx="8686800" cy="2246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400" b="1" dirty="0" smtClean="0">
              <a:ea typeface="ＭＳ Ｐゴシック" panose="020B0600070205080204" pitchFamily="34" charset="-128"/>
            </a:endParaRPr>
          </a:p>
          <a:p>
            <a:pPr>
              <a:spcBef>
                <a:spcPct val="50000"/>
              </a:spcBef>
            </a:pPr>
            <a:endParaRPr lang="en-US" sz="1400" b="1" dirty="0" smtClean="0">
              <a:ea typeface="ＭＳ Ｐゴシック" panose="020B0600070205080204" pitchFamily="34" charset="-128"/>
            </a:endParaRPr>
          </a:p>
          <a:p>
            <a:pPr>
              <a:spcBef>
                <a:spcPct val="50000"/>
              </a:spcBef>
            </a:pPr>
            <a:r>
              <a:rPr lang="en-US" sz="1400" b="1" dirty="0" smtClean="0">
                <a:latin typeface="+mn-lt"/>
                <a:ea typeface="ＭＳ Ｐゴシック" panose="020B0600070205080204" pitchFamily="34" charset="-128"/>
              </a:rPr>
              <a:t>* Some State Statutes Protect HEMS Trusts; Will That Be Respected By Judges In Other Jurisdictions If There Is No Other Contacts With The Governing Law States?</a:t>
            </a:r>
            <a:endParaRPr lang="en-US" sz="1400" b="1" dirty="0">
              <a:latin typeface="+mn-lt"/>
              <a:ea typeface="ＭＳ Ｐゴシック" panose="020B0600070205080204" pitchFamily="34" charset="-128"/>
            </a:endParaRPr>
          </a:p>
          <a:p>
            <a:pPr>
              <a:spcBef>
                <a:spcPct val="50000"/>
              </a:spcBef>
            </a:pPr>
            <a:r>
              <a:rPr lang="en-US" sz="1400" b="1" dirty="0" smtClean="0">
                <a:latin typeface="+mn-lt"/>
                <a:ea typeface="ＭＳ Ｐゴシック" panose="020B0600070205080204" pitchFamily="34" charset="-128"/>
              </a:rPr>
              <a:t>**</a:t>
            </a:r>
            <a:r>
              <a:rPr lang="en-US" sz="1400" b="1" dirty="0">
                <a:latin typeface="+mn-lt"/>
                <a:ea typeface="ＭＳ Ｐゴシック" panose="020B0600070205080204" pitchFamily="34" charset="-128"/>
              </a:rPr>
              <a:t>Steven J. Oshins, Asset Protection Other Than Self-Settled Trusts: Beneficiary Controlled  Trusts, FLPs, LLCs, Retirement Plans and Other Creditor Protection Strategies; The 39</a:t>
            </a:r>
            <a:r>
              <a:rPr lang="en-US" sz="1400" b="1" baseline="30000" dirty="0">
                <a:latin typeface="+mn-lt"/>
                <a:ea typeface="ＭＳ Ｐゴシック" panose="020B0600070205080204" pitchFamily="34" charset="-128"/>
              </a:rPr>
              <a:t>th</a:t>
            </a:r>
            <a:r>
              <a:rPr lang="en-US" sz="1400" b="1" dirty="0">
                <a:latin typeface="+mn-lt"/>
                <a:ea typeface="ＭＳ Ｐゴシック" panose="020B0600070205080204" pitchFamily="34" charset="-128"/>
              </a:rPr>
              <a:t> Annual Heckerling Institute on Estate Planning, University of Miami School of Law, June 2005.</a:t>
            </a:r>
          </a:p>
          <a:p>
            <a:pPr>
              <a:spcBef>
                <a:spcPct val="50000"/>
              </a:spcBef>
            </a:pPr>
            <a:endParaRPr lang="en-US" sz="1400" b="1" dirty="0">
              <a:latin typeface="Vrinda" panose="020B0502040204020203" pitchFamily="34" charset="0"/>
              <a:ea typeface="ＭＳ Ｐゴシック" panose="020B0600070205080204" pitchFamily="34" charset="-128"/>
              <a:cs typeface="Vrinda" panose="020B0502040204020203" pitchFamily="34" charset="0"/>
            </a:endParaRPr>
          </a:p>
        </p:txBody>
      </p:sp>
    </p:spTree>
    <p:extLst>
      <p:ext uri="{BB962C8B-B14F-4D97-AF65-F5344CB8AC3E}">
        <p14:creationId xmlns:p14="http://schemas.microsoft.com/office/powerpoint/2010/main" val="406577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30188"/>
            <a:ext cx="8382000" cy="1329595"/>
          </a:xfrm>
        </p:spPr>
        <p:txBody>
          <a:bodyPr>
            <a:noAutofit/>
          </a:bodyPr>
          <a:lstStyle/>
          <a:p>
            <a:pPr algn="ctr"/>
            <a:r>
              <a:rPr lang="en-US" sz="4400" dirty="0" smtClean="0">
                <a:latin typeface="+mj-lt"/>
              </a:rPr>
              <a:t>LAPSING POWER TO WITHDRAW </a:t>
            </a:r>
            <a:r>
              <a:rPr lang="en-US" sz="4400" dirty="0">
                <a:latin typeface="+mj-lt"/>
              </a:rPr>
              <a:t/>
            </a:r>
            <a:br>
              <a:rPr lang="en-US" sz="4400" dirty="0">
                <a:latin typeface="+mj-lt"/>
              </a:rPr>
            </a:br>
            <a:r>
              <a:rPr lang="en-US" sz="4400" dirty="0">
                <a:latin typeface="+mj-lt"/>
              </a:rPr>
              <a:t>“5% </a:t>
            </a:r>
            <a:r>
              <a:rPr lang="en-US" sz="4400" dirty="0" smtClean="0">
                <a:latin typeface="+mj-lt"/>
              </a:rPr>
              <a:t>OR </a:t>
            </a:r>
            <a:r>
              <a:rPr lang="en-US" sz="4400" dirty="0">
                <a:latin typeface="+mj-lt"/>
              </a:rPr>
              <a:t>$5,000” </a:t>
            </a:r>
            <a:r>
              <a:rPr lang="en-US" sz="4400" dirty="0" smtClean="0">
                <a:latin typeface="+mj-lt"/>
              </a:rPr>
              <a:t>ANNUALLY </a:t>
            </a:r>
            <a:endParaRPr lang="en-US" sz="4400" dirty="0">
              <a:latin typeface="+mj-lt"/>
            </a:endParaRPr>
          </a:p>
        </p:txBody>
      </p:sp>
      <p:sp>
        <p:nvSpPr>
          <p:cNvPr id="36867" name="Rectangle 3"/>
          <p:cNvSpPr>
            <a:spLocks noGrp="1" noChangeArrowheads="1"/>
          </p:cNvSpPr>
          <p:nvPr>
            <p:ph idx="1"/>
          </p:nvPr>
        </p:nvSpPr>
        <p:spPr>
          <a:xfrm>
            <a:off x="381000" y="2636855"/>
            <a:ext cx="8351837" cy="3143040"/>
          </a:xfrm>
          <a:noFill/>
          <a:extLst>
            <a:ext uri="{909E8E84-426E-40DD-AFC4-6F175D3DCCD1}">
              <a14:hiddenFill xmlns:a14="http://schemas.microsoft.com/office/drawing/2010/main">
                <a:solidFill>
                  <a:srgbClr val="FFFF00"/>
                </a:solidFill>
              </a14:hiddenFill>
            </a:ext>
          </a:extLst>
        </p:spPr>
        <p:txBody>
          <a:bodyPr>
            <a:normAutofit fontScale="92500" lnSpcReduction="10000"/>
          </a:bodyPr>
          <a:lstStyle/>
          <a:p>
            <a:pPr>
              <a:buFont typeface="Wingdings" panose="05000000000000000000" pitchFamily="2" charset="2"/>
              <a:buNone/>
            </a:pPr>
            <a:r>
              <a:rPr lang="en-US" sz="3600" dirty="0" smtClean="0">
                <a:solidFill>
                  <a:schemeClr val="tx1"/>
                </a:solidFill>
                <a:latin typeface="+mn-lt"/>
                <a:sym typeface="Wingdings" panose="05000000000000000000" pitchFamily="2" charset="2"/>
              </a:rPr>
              <a:t>  </a:t>
            </a:r>
            <a:r>
              <a:rPr lang="en-US" sz="3600" dirty="0">
                <a:solidFill>
                  <a:schemeClr val="tx1"/>
                </a:solidFill>
                <a:latin typeface="+mn-lt"/>
              </a:rPr>
              <a:t>Estate Tax Exposure</a:t>
            </a:r>
          </a:p>
          <a:p>
            <a:pPr>
              <a:buFont typeface="Wingdings" panose="05000000000000000000" pitchFamily="2" charset="2"/>
              <a:buNone/>
            </a:pPr>
            <a:r>
              <a:rPr lang="en-US" sz="3600" dirty="0" smtClean="0">
                <a:solidFill>
                  <a:schemeClr val="tx1"/>
                </a:solidFill>
                <a:latin typeface="+mn-lt"/>
                <a:sym typeface="Wingdings" panose="05000000000000000000" pitchFamily="2" charset="2"/>
              </a:rPr>
              <a:t>  </a:t>
            </a:r>
            <a:r>
              <a:rPr lang="en-US" sz="3600" dirty="0">
                <a:solidFill>
                  <a:schemeClr val="tx1"/>
                </a:solidFill>
                <a:latin typeface="+mn-lt"/>
              </a:rPr>
              <a:t>Creditor Protection Adversely Impacted</a:t>
            </a:r>
          </a:p>
          <a:p>
            <a:pPr>
              <a:buFont typeface="Wingdings" panose="05000000000000000000" pitchFamily="2" charset="2"/>
              <a:buNone/>
            </a:pPr>
            <a:r>
              <a:rPr lang="en-US" sz="3600" dirty="0" smtClean="0">
                <a:solidFill>
                  <a:schemeClr val="tx1"/>
                </a:solidFill>
                <a:latin typeface="+mn-lt"/>
                <a:sym typeface="Wingdings" panose="05000000000000000000" pitchFamily="2" charset="2"/>
              </a:rPr>
              <a:t>  </a:t>
            </a:r>
            <a:r>
              <a:rPr lang="en-US" sz="3600" dirty="0">
                <a:solidFill>
                  <a:schemeClr val="tx1"/>
                </a:solidFill>
                <a:latin typeface="+mn-lt"/>
              </a:rPr>
              <a:t>Income Tax </a:t>
            </a:r>
            <a:r>
              <a:rPr lang="en-US" sz="3600" dirty="0" smtClean="0">
                <a:solidFill>
                  <a:schemeClr val="tx1"/>
                </a:solidFill>
                <a:latin typeface="+mn-lt"/>
              </a:rPr>
              <a:t>Inefficient </a:t>
            </a:r>
            <a:r>
              <a:rPr lang="en-US" sz="3600" dirty="0">
                <a:solidFill>
                  <a:schemeClr val="tx1"/>
                </a:solidFill>
                <a:latin typeface="+mn-lt"/>
              </a:rPr>
              <a:t>PLR 9034004</a:t>
            </a:r>
          </a:p>
          <a:p>
            <a:pPr>
              <a:lnSpc>
                <a:spcPct val="80000"/>
              </a:lnSpc>
              <a:buFont typeface="Wingdings" panose="05000000000000000000" pitchFamily="2" charset="2"/>
              <a:buNone/>
            </a:pPr>
            <a:r>
              <a:rPr lang="en-US" sz="3600" dirty="0" smtClean="0">
                <a:solidFill>
                  <a:schemeClr val="tx1"/>
                </a:solidFill>
                <a:latin typeface="+mn-lt"/>
                <a:sym typeface="Wingdings" panose="05000000000000000000" pitchFamily="2" charset="2"/>
              </a:rPr>
              <a:t>  </a:t>
            </a:r>
            <a:r>
              <a:rPr lang="en-US" sz="3600" dirty="0" smtClean="0">
                <a:solidFill>
                  <a:schemeClr val="tx1"/>
                </a:solidFill>
                <a:latin typeface="+mn-lt"/>
              </a:rPr>
              <a:t>Administrative </a:t>
            </a:r>
            <a:r>
              <a:rPr lang="en-US" sz="3600" dirty="0">
                <a:solidFill>
                  <a:schemeClr val="tx1"/>
                </a:solidFill>
                <a:latin typeface="+mn-lt"/>
              </a:rPr>
              <a:t>Nightmare  				</a:t>
            </a:r>
            <a:r>
              <a:rPr lang="en-US" sz="3600" dirty="0" smtClean="0">
                <a:solidFill>
                  <a:schemeClr val="tx1"/>
                </a:solidFill>
                <a:latin typeface="+mn-lt"/>
              </a:rPr>
              <a:t>	</a:t>
            </a:r>
          </a:p>
          <a:p>
            <a:pPr>
              <a:lnSpc>
                <a:spcPct val="80000"/>
              </a:lnSpc>
              <a:buFont typeface="Wingdings" panose="05000000000000000000" pitchFamily="2" charset="2"/>
              <a:buNone/>
            </a:pPr>
            <a:r>
              <a:rPr lang="en-US" sz="3600" dirty="0" smtClean="0">
                <a:solidFill>
                  <a:schemeClr val="tx1"/>
                </a:solidFill>
                <a:latin typeface="+mn-lt"/>
                <a:sym typeface="Wingdings" panose="05000000000000000000" pitchFamily="2" charset="2"/>
              </a:rPr>
              <a:t>			</a:t>
            </a:r>
            <a:r>
              <a:rPr lang="en-US" sz="3200" dirty="0" smtClean="0">
                <a:solidFill>
                  <a:schemeClr val="tx1"/>
                </a:solidFill>
                <a:latin typeface="+mn-lt"/>
                <a:sym typeface="Wingdings" panose="05000000000000000000" pitchFamily="2" charset="2"/>
              </a:rPr>
              <a:t>◊ </a:t>
            </a:r>
            <a:r>
              <a:rPr lang="en-US" sz="3200" dirty="0">
                <a:solidFill>
                  <a:schemeClr val="tx1"/>
                </a:solidFill>
                <a:latin typeface="+mn-lt"/>
              </a:rPr>
              <a:t>Expense</a:t>
            </a:r>
          </a:p>
          <a:p>
            <a:pPr>
              <a:lnSpc>
                <a:spcPct val="70000"/>
              </a:lnSpc>
              <a:buFont typeface="Wingdings" panose="05000000000000000000" pitchFamily="2" charset="2"/>
              <a:buNone/>
            </a:pPr>
            <a:r>
              <a:rPr lang="en-US" sz="3200" dirty="0">
                <a:solidFill>
                  <a:schemeClr val="tx1"/>
                </a:solidFill>
                <a:latin typeface="+mn-lt"/>
                <a:sym typeface="Wingdings" panose="05000000000000000000" pitchFamily="2" charset="2"/>
              </a:rPr>
              <a:t>		 	◊ Added Complexities </a:t>
            </a:r>
          </a:p>
        </p:txBody>
      </p:sp>
    </p:spTree>
    <p:extLst>
      <p:ext uri="{BB962C8B-B14F-4D97-AF65-F5344CB8AC3E}">
        <p14:creationId xmlns:p14="http://schemas.microsoft.com/office/powerpoint/2010/main" val="343507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30188"/>
            <a:ext cx="8382000" cy="1329595"/>
          </a:xfrm>
        </p:spPr>
        <p:txBody>
          <a:bodyPr>
            <a:noAutofit/>
          </a:bodyPr>
          <a:lstStyle/>
          <a:p>
            <a:pPr algn="ctr"/>
            <a:r>
              <a:rPr lang="en-US" sz="4400" dirty="0" smtClean="0">
                <a:latin typeface="+mj-lt"/>
              </a:rPr>
              <a:t>DISTRIBUTES ASSETS AT </a:t>
            </a:r>
            <a:br>
              <a:rPr lang="en-US" sz="4400" dirty="0" smtClean="0">
                <a:latin typeface="+mj-lt"/>
              </a:rPr>
            </a:br>
            <a:r>
              <a:rPr lang="en-US" sz="4400" dirty="0" smtClean="0">
                <a:latin typeface="+mj-lt"/>
              </a:rPr>
              <a:t>SPECIFIED AGES</a:t>
            </a:r>
            <a:endParaRPr lang="en-US" sz="4400" dirty="0">
              <a:latin typeface="+mj-lt"/>
            </a:endParaRPr>
          </a:p>
        </p:txBody>
      </p:sp>
      <p:sp>
        <p:nvSpPr>
          <p:cNvPr id="36867" name="Rectangle 3"/>
          <p:cNvSpPr>
            <a:spLocks noGrp="1" noChangeArrowheads="1"/>
          </p:cNvSpPr>
          <p:nvPr>
            <p:ph idx="1"/>
          </p:nvPr>
        </p:nvSpPr>
        <p:spPr>
          <a:xfrm>
            <a:off x="228600" y="3048000"/>
            <a:ext cx="8504237" cy="3143040"/>
          </a:xfrm>
          <a:noFill/>
          <a:extLst>
            <a:ext uri="{909E8E84-426E-40DD-AFC4-6F175D3DCCD1}">
              <a14:hiddenFill xmlns:a14="http://schemas.microsoft.com/office/drawing/2010/main">
                <a:solidFill>
                  <a:srgbClr val="FFFF00"/>
                </a:solidFill>
              </a14:hiddenFill>
            </a:ext>
          </a:extLst>
        </p:spPr>
        <p:txBody>
          <a:bodyPr>
            <a:normAutofit lnSpcReduction="10000"/>
          </a:bodyPr>
          <a:lstStyle/>
          <a:p>
            <a:pPr>
              <a:lnSpc>
                <a:spcPct val="10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Force-outs Terminate “In Trust” Shelters</a:t>
            </a:r>
            <a:endParaRPr lang="en-US" dirty="0">
              <a:solidFill>
                <a:schemeClr val="tx1"/>
              </a:solidFill>
              <a:latin typeface="+mn-lt"/>
            </a:endParaRPr>
          </a:p>
          <a:p>
            <a:pPr>
              <a:lnSpc>
                <a:spcPct val="10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At What Age Do You Distribute From a By-Pass Trust?</a:t>
            </a:r>
            <a:endParaRPr lang="en-US" dirty="0">
              <a:solidFill>
                <a:schemeClr val="tx1"/>
              </a:solidFill>
              <a:latin typeface="+mn-lt"/>
            </a:endParaRPr>
          </a:p>
          <a:p>
            <a:pPr>
              <a:lnSpc>
                <a:spcPct val="10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Multiple “Bite of the Apple” Alternative</a:t>
            </a:r>
            <a:r>
              <a:rPr lang="en-US" sz="3500" dirty="0">
                <a:solidFill>
                  <a:schemeClr val="tx1"/>
                </a:solidFill>
                <a:latin typeface="+mn-lt"/>
              </a:rPr>
              <a:t>	</a:t>
            </a:r>
            <a:r>
              <a:rPr lang="en-US" sz="3600" dirty="0" smtClean="0">
                <a:solidFill>
                  <a:schemeClr val="tx1"/>
                </a:solidFill>
                <a:latin typeface="+mn-lt"/>
              </a:rPr>
              <a:t>	</a:t>
            </a:r>
          </a:p>
          <a:p>
            <a:pPr>
              <a:lnSpc>
                <a:spcPct val="100000"/>
              </a:lnSpc>
              <a:buFont typeface="Wingdings" panose="05000000000000000000" pitchFamily="2" charset="2"/>
              <a:buNone/>
            </a:pPr>
            <a:r>
              <a:rPr lang="en-US" sz="2800" dirty="0" smtClean="0">
                <a:solidFill>
                  <a:schemeClr val="tx1"/>
                </a:solidFill>
                <a:latin typeface="+mn-lt"/>
                <a:sym typeface="Wingdings" panose="05000000000000000000" pitchFamily="2" charset="2"/>
              </a:rPr>
              <a:t>		◊ </a:t>
            </a:r>
            <a:r>
              <a:rPr lang="en-US" sz="2800" dirty="0" smtClean="0">
                <a:solidFill>
                  <a:schemeClr val="tx1"/>
                </a:solidFill>
                <a:latin typeface="+mn-lt"/>
              </a:rPr>
              <a:t>Distribute to a BCT</a:t>
            </a:r>
            <a:endParaRPr lang="en-US" sz="2800" dirty="0">
              <a:solidFill>
                <a:schemeClr val="tx1"/>
              </a:solidFill>
              <a:latin typeface="+mn-lt"/>
            </a:endParaRPr>
          </a:p>
          <a:p>
            <a:pPr>
              <a:lnSpc>
                <a:spcPct val="70000"/>
              </a:lnSpc>
              <a:buFont typeface="Wingdings" panose="05000000000000000000" pitchFamily="2" charset="2"/>
              <a:buNone/>
            </a:pPr>
            <a:r>
              <a:rPr lang="en-US" sz="3200" dirty="0">
                <a:solidFill>
                  <a:schemeClr val="tx1"/>
                </a:solidFill>
                <a:latin typeface="+mn-lt"/>
                <a:sym typeface="Wingdings" panose="05000000000000000000" pitchFamily="2" charset="2"/>
              </a:rPr>
              <a:t>		 	</a:t>
            </a:r>
          </a:p>
        </p:txBody>
      </p:sp>
    </p:spTree>
    <p:extLst>
      <p:ext uri="{BB962C8B-B14F-4D97-AF65-F5344CB8AC3E}">
        <p14:creationId xmlns:p14="http://schemas.microsoft.com/office/powerpoint/2010/main" val="159831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58344" y="1674105"/>
            <a:ext cx="8269793" cy="1509713"/>
          </a:xfrm>
        </p:spPr>
        <p:txBody>
          <a:bodyPr vert="horz" wrap="square" lIns="91440" tIns="45720" rIns="91440" bIns="45720" numCol="1" anchorCtr="0" compatLnSpc="1">
            <a:prstTxWarp prst="textNoShape">
              <a:avLst/>
            </a:prstTxWarp>
          </a:bodyPr>
          <a:lstStyle/>
          <a:p>
            <a:pPr algn="ctr"/>
            <a:r>
              <a:rPr lang="en-US" sz="7200" b="1" dirty="0">
                <a:latin typeface="+mj-lt"/>
              </a:rPr>
              <a:t>THE ANATOMY OF THE PERFECT TRUST</a:t>
            </a:r>
            <a:br>
              <a:rPr lang="en-US" sz="7200" b="1" dirty="0">
                <a:latin typeface="+mj-lt"/>
              </a:rPr>
            </a:br>
            <a:r>
              <a:rPr lang="en-US" sz="6000" b="1" spc="-300" dirty="0">
                <a:latin typeface="+mj-lt"/>
              </a:rPr>
              <a:t>Component Analysis</a:t>
            </a:r>
          </a:p>
        </p:txBody>
      </p:sp>
      <p:sp>
        <p:nvSpPr>
          <p:cNvPr id="2" name="TextBox 1"/>
          <p:cNvSpPr txBox="1"/>
          <p:nvPr/>
        </p:nvSpPr>
        <p:spPr>
          <a:xfrm>
            <a:off x="98993" y="4953000"/>
            <a:ext cx="9045007" cy="2345257"/>
          </a:xfrm>
          <a:prstGeom prst="rect">
            <a:avLst/>
          </a:prstGeom>
          <a:noFill/>
        </p:spPr>
        <p:txBody>
          <a:bodyPr wrap="square" rtlCol="0">
            <a:spAutoFit/>
          </a:bodyPr>
          <a:lstStyle/>
          <a:p>
            <a:pPr marL="342900" indent="-342900">
              <a:buAutoNum type="arabicPeriod"/>
            </a:pPr>
            <a:r>
              <a:rPr lang="en-US" sz="1600" dirty="0" smtClean="0">
                <a:latin typeface="+mn-lt"/>
              </a:rPr>
              <a:t>Fred </a:t>
            </a:r>
            <a:r>
              <a:rPr lang="en-US" sz="1600" dirty="0">
                <a:latin typeface="+mn-lt"/>
              </a:rPr>
              <a:t>Keydel and Harvey Wallace; Design Strategies for Dynasty </a:t>
            </a:r>
            <a:r>
              <a:rPr lang="en-US" sz="1600" dirty="0" smtClean="0">
                <a:latin typeface="+mn-lt"/>
              </a:rPr>
              <a:t>Trusts; ACTEC </a:t>
            </a:r>
            <a:r>
              <a:rPr lang="en-US" sz="1600" dirty="0">
                <a:latin typeface="+mn-lt"/>
              </a:rPr>
              <a:t>March 6, </a:t>
            </a:r>
            <a:r>
              <a:rPr lang="en-US" sz="1600" dirty="0" smtClean="0">
                <a:latin typeface="+mn-lt"/>
              </a:rPr>
              <a:t>1999</a:t>
            </a:r>
          </a:p>
          <a:p>
            <a:pPr marL="342900" indent="-342900">
              <a:buAutoNum type="arabicPeriod"/>
            </a:pPr>
            <a:r>
              <a:rPr lang="en-US" sz="1600" dirty="0" smtClean="0">
                <a:latin typeface="+mn-lt"/>
              </a:rPr>
              <a:t>Ronald </a:t>
            </a:r>
            <a:r>
              <a:rPr lang="en-US" sz="1600" dirty="0">
                <a:latin typeface="+mn-lt"/>
              </a:rPr>
              <a:t>D. Aucutt, </a:t>
            </a:r>
            <a:r>
              <a:rPr lang="en-US" sz="1600" i="1" dirty="0">
                <a:latin typeface="+mn-lt"/>
              </a:rPr>
              <a:t>Structuring Trust Arrangements for Flexibility,</a:t>
            </a:r>
            <a:r>
              <a:rPr lang="en-US" sz="1600" dirty="0">
                <a:latin typeface="+mn-lt"/>
              </a:rPr>
              <a:t> 35 U. Miami Inst. </a:t>
            </a:r>
            <a:r>
              <a:rPr lang="en-US" sz="1600" dirty="0" smtClean="0">
                <a:latin typeface="+mn-lt"/>
              </a:rPr>
              <a:t>Est. Plan</a:t>
            </a:r>
            <a:r>
              <a:rPr lang="en-US" sz="1600" dirty="0">
                <a:latin typeface="+mn-lt"/>
              </a:rPr>
              <a:t>., Ch. 9 (</a:t>
            </a:r>
            <a:r>
              <a:rPr lang="en-US" sz="1600" dirty="0" smtClean="0">
                <a:latin typeface="+mn-lt"/>
              </a:rPr>
              <a:t>2001)  </a:t>
            </a:r>
          </a:p>
          <a:p>
            <a:pPr marL="342900" indent="-342900">
              <a:buAutoNum type="arabicPeriod"/>
            </a:pPr>
            <a:r>
              <a:rPr lang="en-US" sz="1600" dirty="0" smtClean="0">
                <a:latin typeface="+mn-lt"/>
              </a:rPr>
              <a:t>T. Calleton, N. McBryde and R. Oshins, </a:t>
            </a:r>
            <a:r>
              <a:rPr lang="en-US" sz="1600" i="1" dirty="0" smtClean="0">
                <a:latin typeface="+mn-lt"/>
              </a:rPr>
              <a:t>Building Flexibility and Control Into The Estate Plan– Drafting From The Recipient’s Viewpoint</a:t>
            </a:r>
            <a:r>
              <a:rPr lang="en-US" sz="1600" dirty="0" smtClean="0">
                <a:latin typeface="+mn-lt"/>
              </a:rPr>
              <a:t>, NYU 61</a:t>
            </a:r>
            <a:r>
              <a:rPr lang="en-US" sz="1600" baseline="30000" dirty="0" smtClean="0">
                <a:latin typeface="+mn-lt"/>
              </a:rPr>
              <a:t>st</a:t>
            </a:r>
            <a:r>
              <a:rPr lang="en-US" sz="1600" dirty="0" smtClean="0">
                <a:latin typeface="+mn-lt"/>
              </a:rPr>
              <a:t> Institute on Federal Taxation</a:t>
            </a:r>
          </a:p>
          <a:p>
            <a:pPr marL="342900" indent="-342900">
              <a:buFontTx/>
              <a:buAutoNum type="arabicPeriod"/>
            </a:pPr>
            <a:r>
              <a:rPr lang="en-US" sz="1600" dirty="0"/>
              <a:t>Richard A. Oshins and Steven G. Siegel, The Anatomy of the Perfect Modern Trust – Parts 1 &amp; 2, Estate Planning (Jan and Feb 2016)</a:t>
            </a:r>
          </a:p>
          <a:p>
            <a:pPr marL="342900" indent="-342900">
              <a:buAutoNum type="arabicPeriod"/>
            </a:pPr>
            <a:endParaRPr lang="en-US" sz="1600" dirty="0">
              <a:latin typeface="+mn-lt"/>
            </a:endParaRPr>
          </a:p>
          <a:p>
            <a:pPr marL="63500" indent="4763">
              <a:lnSpc>
                <a:spcPct val="80000"/>
              </a:lnSpc>
              <a:buFont typeface="Wingdings" panose="05000000000000000000" pitchFamily="2" charset="2"/>
              <a:buNone/>
            </a:pPr>
            <a:endParaRPr lang="en-US" dirty="0">
              <a:latin typeface="Georgia" panose="02040502050405020303" pitchFamily="18" charset="0"/>
            </a:endParaRPr>
          </a:p>
        </p:txBody>
      </p:sp>
    </p:spTree>
    <p:extLst>
      <p:ext uri="{BB962C8B-B14F-4D97-AF65-F5344CB8AC3E}">
        <p14:creationId xmlns:p14="http://schemas.microsoft.com/office/powerpoint/2010/main" val="1309483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30188"/>
            <a:ext cx="8382000" cy="1329595"/>
          </a:xfrm>
        </p:spPr>
        <p:txBody>
          <a:bodyPr>
            <a:noAutofit/>
          </a:bodyPr>
          <a:lstStyle/>
          <a:p>
            <a:pPr algn="ctr"/>
            <a:r>
              <a:rPr lang="en-US" sz="4400" dirty="0" smtClean="0">
                <a:latin typeface="+mj-lt"/>
              </a:rPr>
              <a:t>THE PERFECT TRUST PHILOSPHY</a:t>
            </a:r>
            <a:endParaRPr lang="en-US" sz="4400" dirty="0">
              <a:latin typeface="+mj-lt"/>
            </a:endParaRPr>
          </a:p>
        </p:txBody>
      </p:sp>
      <p:sp>
        <p:nvSpPr>
          <p:cNvPr id="36867" name="Rectangle 3"/>
          <p:cNvSpPr>
            <a:spLocks noGrp="1" noChangeArrowheads="1"/>
          </p:cNvSpPr>
          <p:nvPr>
            <p:ph idx="1"/>
          </p:nvPr>
        </p:nvSpPr>
        <p:spPr>
          <a:xfrm>
            <a:off x="228600" y="3048000"/>
            <a:ext cx="8504237" cy="3143040"/>
          </a:xfrm>
          <a:noFill/>
          <a:extLst>
            <a:ext uri="{909E8E84-426E-40DD-AFC4-6F175D3DCCD1}">
              <a14:hiddenFill xmlns:a14="http://schemas.microsoft.com/office/drawing/2010/main">
                <a:solidFill>
                  <a:srgbClr val="FFFF00"/>
                </a:solidFill>
              </a14:hiddenFill>
            </a:ext>
          </a:extLst>
        </p:spPr>
        <p:txBody>
          <a:bodyPr>
            <a:normAutofit/>
          </a:bodyPr>
          <a:lstStyle/>
          <a:p>
            <a:pPr>
              <a:lnSpc>
                <a:spcPct val="10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“Own Nothing; But Control Everything”*</a:t>
            </a:r>
            <a:endParaRPr lang="en-US" dirty="0">
              <a:solidFill>
                <a:schemeClr val="tx1"/>
              </a:solidFill>
              <a:latin typeface="+mn-lt"/>
            </a:endParaRPr>
          </a:p>
          <a:p>
            <a:pPr>
              <a:lnSpc>
                <a:spcPct val="10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Satisfies All Components of the “Wish” List</a:t>
            </a:r>
            <a:endParaRPr lang="en-US" dirty="0">
              <a:solidFill>
                <a:schemeClr val="tx1"/>
              </a:solidFill>
              <a:latin typeface="+mn-lt"/>
            </a:endParaRPr>
          </a:p>
          <a:p>
            <a:pPr>
              <a:lnSpc>
                <a:spcPct val="10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Legal Title Creates Exposure to Predators and  the Taxing Authorities</a:t>
            </a:r>
            <a:endParaRPr lang="en-US" sz="2800" dirty="0">
              <a:solidFill>
                <a:schemeClr val="tx1"/>
              </a:solidFill>
              <a:latin typeface="+mn-lt"/>
            </a:endParaRPr>
          </a:p>
          <a:p>
            <a:pPr>
              <a:lnSpc>
                <a:spcPct val="70000"/>
              </a:lnSpc>
              <a:buFont typeface="Wingdings" panose="05000000000000000000" pitchFamily="2" charset="2"/>
              <a:buNone/>
            </a:pPr>
            <a:r>
              <a:rPr lang="en-US" sz="3200" dirty="0">
                <a:solidFill>
                  <a:schemeClr val="tx1"/>
                </a:solidFill>
                <a:latin typeface="+mn-lt"/>
                <a:sym typeface="Wingdings" panose="05000000000000000000" pitchFamily="2" charset="2"/>
              </a:rPr>
              <a:t>		 	</a:t>
            </a:r>
          </a:p>
        </p:txBody>
      </p:sp>
      <p:sp>
        <p:nvSpPr>
          <p:cNvPr id="2" name="TextBox 1"/>
          <p:cNvSpPr txBox="1"/>
          <p:nvPr/>
        </p:nvSpPr>
        <p:spPr>
          <a:xfrm>
            <a:off x="381000" y="6324600"/>
            <a:ext cx="7391400" cy="369332"/>
          </a:xfrm>
          <a:prstGeom prst="rect">
            <a:avLst/>
          </a:prstGeom>
          <a:noFill/>
        </p:spPr>
        <p:txBody>
          <a:bodyPr wrap="square" rtlCol="0">
            <a:spAutoFit/>
          </a:bodyPr>
          <a:lstStyle/>
          <a:p>
            <a:r>
              <a:rPr lang="en-US" dirty="0" smtClean="0"/>
              <a:t>*Quote attributable to John D. Rockefeller</a:t>
            </a:r>
            <a:endParaRPr lang="en-US" dirty="0"/>
          </a:p>
        </p:txBody>
      </p:sp>
    </p:spTree>
    <p:extLst>
      <p:ext uri="{BB962C8B-B14F-4D97-AF65-F5344CB8AC3E}">
        <p14:creationId xmlns:p14="http://schemas.microsoft.com/office/powerpoint/2010/main" val="154637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199" y="276330"/>
            <a:ext cx="8229600" cy="747897"/>
          </a:xfrm>
        </p:spPr>
        <p:txBody>
          <a:bodyPr>
            <a:noAutofit/>
          </a:bodyPr>
          <a:lstStyle/>
          <a:p>
            <a:pPr algn="ctr" eaLnBrk="1" hangingPunct="1">
              <a:defRPr/>
            </a:pPr>
            <a:r>
              <a:rPr lang="en-US" sz="4400" dirty="0" smtClean="0">
                <a:latin typeface="+mj-lt"/>
              </a:rPr>
              <a:t>THE PERFECT TRUST</a:t>
            </a:r>
          </a:p>
        </p:txBody>
      </p:sp>
      <p:sp>
        <p:nvSpPr>
          <p:cNvPr id="51203" name="Rectangle 3"/>
          <p:cNvSpPr>
            <a:spLocks noGrp="1" noChangeArrowheads="1"/>
          </p:cNvSpPr>
          <p:nvPr>
            <p:ph idx="1"/>
          </p:nvPr>
        </p:nvSpPr>
        <p:spPr>
          <a:xfrm>
            <a:off x="192087" y="1950218"/>
            <a:ext cx="8759825" cy="3497945"/>
          </a:xfrm>
        </p:spPr>
        <p:txBody>
          <a:bodyPr>
            <a:normAutofit/>
          </a:bodyPr>
          <a:lstStyle/>
          <a:p>
            <a:pPr marL="0" indent="0">
              <a:buNone/>
            </a:pPr>
            <a:r>
              <a:rPr lang="en-US" sz="2800" b="1" u="sng" dirty="0" smtClean="0">
                <a:solidFill>
                  <a:schemeClr val="tx1"/>
                </a:solidFill>
                <a:latin typeface="+mn-lt"/>
              </a:rPr>
              <a:t>Dynastic</a:t>
            </a:r>
            <a:r>
              <a:rPr lang="en-US" sz="2800" b="1" u="sng" dirty="0">
                <a:solidFill>
                  <a:schemeClr val="tx1"/>
                </a:solidFill>
                <a:latin typeface="+mn-lt"/>
              </a:rPr>
              <a:t>; Discretionary </a:t>
            </a:r>
            <a:r>
              <a:rPr lang="en-US" sz="2800" dirty="0">
                <a:solidFill>
                  <a:schemeClr val="tx1"/>
                </a:solidFill>
                <a:latin typeface="+mn-lt"/>
              </a:rPr>
              <a:t>(with distribution discretion in the hands of an Independent Party who can be fired and replaced); </a:t>
            </a:r>
            <a:r>
              <a:rPr lang="en-US" sz="2800" b="1" u="sng" dirty="0">
                <a:solidFill>
                  <a:schemeClr val="tx1"/>
                </a:solidFill>
                <a:latin typeface="+mn-lt"/>
              </a:rPr>
              <a:t>Beneficiary Controlled </a:t>
            </a:r>
            <a:r>
              <a:rPr lang="en-US" sz="2800" b="1" u="sng" dirty="0" smtClean="0">
                <a:solidFill>
                  <a:schemeClr val="tx1"/>
                </a:solidFill>
                <a:latin typeface="+mn-lt"/>
              </a:rPr>
              <a:t>Trust </a:t>
            </a:r>
            <a:r>
              <a:rPr lang="en-US" sz="2800" dirty="0" smtClean="0">
                <a:solidFill>
                  <a:schemeClr val="tx1"/>
                </a:solidFill>
                <a:latin typeface="+mn-lt"/>
              </a:rPr>
              <a:t>(unless </a:t>
            </a:r>
            <a:r>
              <a:rPr lang="en-US" sz="2800" dirty="0">
                <a:solidFill>
                  <a:schemeClr val="tx1"/>
                </a:solidFill>
                <a:latin typeface="+mn-lt"/>
              </a:rPr>
              <a:t>(i</a:t>
            </a:r>
            <a:r>
              <a:rPr lang="en-US" sz="2800" dirty="0" smtClean="0">
                <a:solidFill>
                  <a:schemeClr val="tx1"/>
                </a:solidFill>
                <a:latin typeface="+mn-lt"/>
              </a:rPr>
              <a:t>) controls </a:t>
            </a:r>
            <a:r>
              <a:rPr lang="en-US" sz="2800" dirty="0">
                <a:solidFill>
                  <a:schemeClr val="tx1"/>
                </a:solidFill>
                <a:latin typeface="+mn-lt"/>
              </a:rPr>
              <a:t>are undesirable or (ii) impermissible under law to avoid the taxing authorities and other claimants); </a:t>
            </a:r>
            <a:r>
              <a:rPr lang="en-US" sz="2800" b="1" u="sng" dirty="0">
                <a:solidFill>
                  <a:schemeClr val="tx1"/>
                </a:solidFill>
                <a:latin typeface="+mn-lt"/>
              </a:rPr>
              <a:t>where the use of trust assets rather than distributions are encouraged</a:t>
            </a:r>
            <a:r>
              <a:rPr lang="en-US" sz="2800" b="1" dirty="0">
                <a:solidFill>
                  <a:schemeClr val="tx1"/>
                </a:solidFill>
                <a:latin typeface="+mn-lt"/>
              </a:rPr>
              <a:t> </a:t>
            </a:r>
            <a:r>
              <a:rPr lang="en-US" sz="2800" dirty="0">
                <a:solidFill>
                  <a:schemeClr val="tx1"/>
                </a:solidFill>
                <a:latin typeface="+mn-lt"/>
              </a:rPr>
              <a:t>(unless distributions are beneficial or desirable); </a:t>
            </a:r>
            <a:r>
              <a:rPr lang="en-US" sz="2800" b="1" u="sng" dirty="0">
                <a:solidFill>
                  <a:schemeClr val="tx1"/>
                </a:solidFill>
                <a:latin typeface="+mn-lt"/>
              </a:rPr>
              <a:t>sitused</a:t>
            </a:r>
            <a:r>
              <a:rPr lang="en-US" sz="2800" dirty="0">
                <a:solidFill>
                  <a:schemeClr val="tx1"/>
                </a:solidFill>
                <a:latin typeface="+mn-lt"/>
              </a:rPr>
              <a:t> in a </a:t>
            </a:r>
            <a:r>
              <a:rPr lang="en-US" sz="2800" dirty="0" smtClean="0">
                <a:solidFill>
                  <a:schemeClr val="tx1"/>
                </a:solidFill>
                <a:latin typeface="+mn-lt"/>
              </a:rPr>
              <a:t>trust-friendly </a:t>
            </a:r>
            <a:r>
              <a:rPr lang="en-US" sz="2800" dirty="0">
                <a:solidFill>
                  <a:schemeClr val="tx1"/>
                </a:solidFill>
                <a:latin typeface="+mn-lt"/>
              </a:rPr>
              <a:t>jurisdiction.</a:t>
            </a:r>
          </a:p>
          <a:p>
            <a:pPr eaLnBrk="1" hangingPunct="1">
              <a:lnSpc>
                <a:spcPct val="70000"/>
              </a:lnSpc>
              <a:buFont typeface="Wingdings" panose="05000000000000000000" pitchFamily="2" charset="2"/>
              <a:buNone/>
              <a:defRPr/>
            </a:pPr>
            <a:endParaRPr lang="en-US" sz="2800" dirty="0" smtClean="0">
              <a:latin typeface="Georgia" panose="02040502050405020303" pitchFamily="18" charset="0"/>
              <a:sym typeface="Wingdings" panose="05000000000000000000" pitchFamily="2" charset="2"/>
            </a:endParaRPr>
          </a:p>
        </p:txBody>
      </p:sp>
    </p:spTree>
    <p:extLst>
      <p:ext uri="{BB962C8B-B14F-4D97-AF65-F5344CB8AC3E}">
        <p14:creationId xmlns:p14="http://schemas.microsoft.com/office/powerpoint/2010/main" val="2886992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371600"/>
            <a:ext cx="8269793" cy="1509713"/>
          </a:xfrm>
        </p:spPr>
        <p:txBody>
          <a:bodyPr vert="horz" wrap="square" lIns="91440" tIns="45720" rIns="91440" bIns="45720" numCol="1" anchorCtr="0" compatLnSpc="1">
            <a:prstTxWarp prst="textNoShape">
              <a:avLst/>
            </a:prstTxWarp>
          </a:bodyPr>
          <a:lstStyle/>
          <a:p>
            <a:pPr marL="0" indent="0" algn="ctr">
              <a:buNone/>
            </a:pPr>
            <a:r>
              <a:rPr lang="en-US" sz="4400" b="1" dirty="0">
                <a:latin typeface="+mj-lt"/>
                <a:sym typeface="Wingdings" panose="05000000000000000000" pitchFamily="2" charset="2"/>
              </a:rPr>
              <a:t> </a:t>
            </a:r>
            <a:r>
              <a:rPr lang="en-US" sz="4400" b="1" dirty="0" smtClean="0">
                <a:latin typeface="+mj-lt"/>
                <a:sym typeface="Wingdings" panose="05000000000000000000" pitchFamily="2" charset="2"/>
              </a:rPr>
              <a:t/>
            </a:r>
            <a:br>
              <a:rPr lang="en-US" sz="4400" b="1" dirty="0" smtClean="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400" b="1" dirty="0" smtClean="0">
                <a:latin typeface="+mj-lt"/>
                <a:sym typeface="Wingdings" panose="05000000000000000000" pitchFamily="2" charset="2"/>
              </a:rPr>
              <a:t/>
            </a:r>
            <a:br>
              <a:rPr lang="en-US" sz="4400" b="1" dirty="0" smtClean="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5400" b="1" dirty="0">
                <a:latin typeface="+mn-lt"/>
              </a:rPr>
              <a:t>MORE IS NOT ALWAYS BETTER</a:t>
            </a:r>
            <a:endParaRPr lang="en-US" sz="4800" b="1" dirty="0">
              <a:latin typeface="+mn-lt"/>
              <a:sym typeface="Wingdings" panose="05000000000000000000" pitchFamily="2" charset="2"/>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352800"/>
            <a:ext cx="770224" cy="624840"/>
          </a:xfrm>
          <a:prstGeom prst="rect">
            <a:avLst/>
          </a:prstGeom>
        </p:spPr>
      </p:pic>
    </p:spTree>
    <p:extLst>
      <p:ext uri="{BB962C8B-B14F-4D97-AF65-F5344CB8AC3E}">
        <p14:creationId xmlns:p14="http://schemas.microsoft.com/office/powerpoint/2010/main" val="2904023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04800"/>
            <a:ext cx="8382000" cy="747897"/>
          </a:xfrm>
        </p:spPr>
        <p:txBody>
          <a:bodyPr>
            <a:noAutofit/>
          </a:bodyPr>
          <a:lstStyle/>
          <a:p>
            <a:pPr algn="ctr"/>
            <a:r>
              <a:rPr lang="en-US" sz="4400" dirty="0" smtClean="0">
                <a:latin typeface="+mj-lt"/>
              </a:rPr>
              <a:t>COMMON COMPONENTS</a:t>
            </a:r>
            <a:endParaRPr lang="en-US" sz="4400" dirty="0">
              <a:latin typeface="+mj-lt"/>
            </a:endParaRPr>
          </a:p>
        </p:txBody>
      </p:sp>
      <p:sp>
        <p:nvSpPr>
          <p:cNvPr id="12291" name="Rectangle 3"/>
          <p:cNvSpPr>
            <a:spLocks noGrp="1" noChangeArrowheads="1"/>
          </p:cNvSpPr>
          <p:nvPr>
            <p:ph idx="1"/>
          </p:nvPr>
        </p:nvSpPr>
        <p:spPr>
          <a:xfrm>
            <a:off x="-194603" y="2214880"/>
            <a:ext cx="8957603" cy="3342453"/>
          </a:xfrm>
        </p:spPr>
        <p:txBody>
          <a:bodyPr>
            <a:normAutofit/>
          </a:bodyPr>
          <a:lstStyle/>
          <a:p>
            <a:pPr marL="838200" lvl="1" indent="-381000" defTabSz="457200">
              <a:buNone/>
            </a:pPr>
            <a:r>
              <a:rPr lang="en-US" sz="3600" dirty="0">
                <a:latin typeface="+mn-lt"/>
                <a:sym typeface="Wingdings" panose="05000000000000000000" pitchFamily="2" charset="2"/>
              </a:rPr>
              <a:t> </a:t>
            </a:r>
            <a:r>
              <a:rPr lang="en-US" sz="3600" dirty="0" smtClean="0">
                <a:latin typeface="+mn-lt"/>
                <a:sym typeface="Wingdings" panose="05000000000000000000" pitchFamily="2" charset="2"/>
              </a:rPr>
              <a:t>Do These Help?</a:t>
            </a:r>
          </a:p>
          <a:p>
            <a:pPr marL="838200" lvl="1" indent="-381000" defTabSz="457200">
              <a:buNone/>
            </a:pPr>
            <a:r>
              <a:rPr lang="en-US" sz="3200" dirty="0" smtClean="0">
                <a:latin typeface="+mn-lt"/>
                <a:sym typeface="Wingdings" panose="05000000000000000000" pitchFamily="2" charset="2"/>
              </a:rPr>
              <a:t>			◊ Pay Out Income at Least Annually</a:t>
            </a:r>
            <a:endParaRPr lang="en-US" sz="3200" dirty="0">
              <a:latin typeface="+mn-lt"/>
            </a:endParaRPr>
          </a:p>
          <a:p>
            <a:pPr marL="838200" lvl="1" indent="-381000" defTabSz="457200">
              <a:buNone/>
            </a:pPr>
            <a:r>
              <a:rPr lang="en-US" sz="3200" dirty="0" smtClean="0">
                <a:latin typeface="+mn-lt"/>
                <a:sym typeface="Wingdings" panose="05000000000000000000" pitchFamily="2" charset="2"/>
              </a:rPr>
              <a:t>			◊ </a:t>
            </a:r>
            <a:r>
              <a:rPr lang="en-US" sz="3200" dirty="0" smtClean="0">
                <a:latin typeface="+mn-lt"/>
              </a:rPr>
              <a:t>Ascertainable Standard (“HEMS”)</a:t>
            </a:r>
            <a:endParaRPr lang="en-US" sz="3200" dirty="0">
              <a:latin typeface="+mn-lt"/>
            </a:endParaRPr>
          </a:p>
          <a:p>
            <a:pPr marL="457200" lvl="1" indent="0" defTabSz="457200">
              <a:buNone/>
            </a:pPr>
            <a:r>
              <a:rPr lang="en-US" sz="3200" dirty="0" smtClean="0">
                <a:latin typeface="+mn-lt"/>
                <a:sym typeface="Wingdings" panose="05000000000000000000" pitchFamily="2" charset="2"/>
              </a:rPr>
              <a:t>		◊ </a:t>
            </a:r>
            <a:r>
              <a:rPr lang="en-US" sz="3200" dirty="0" smtClean="0">
                <a:latin typeface="+mn-lt"/>
              </a:rPr>
              <a:t>Lapsing “5 or 5” Power</a:t>
            </a:r>
            <a:endParaRPr lang="en-US" sz="3200" dirty="0">
              <a:latin typeface="+mn-lt"/>
            </a:endParaRPr>
          </a:p>
          <a:p>
            <a:pPr marL="1028700" lvl="1" indent="-571500" defTabSz="457200">
              <a:buFont typeface="Wingdings" panose="05000000000000000000" pitchFamily="2" charset="2"/>
              <a:buChar char="q"/>
            </a:pPr>
            <a:r>
              <a:rPr lang="en-US" sz="3600" dirty="0" smtClean="0">
                <a:latin typeface="+mn-lt"/>
              </a:rPr>
              <a:t>If They Do Not Improve the Trust Then</a:t>
            </a:r>
          </a:p>
          <a:p>
            <a:pPr marL="457200" lvl="1" indent="0" defTabSz="457200">
              <a:buNone/>
            </a:pPr>
            <a:r>
              <a:rPr lang="en-US" sz="3600" dirty="0">
                <a:latin typeface="+mn-lt"/>
              </a:rPr>
              <a:t> </a:t>
            </a:r>
            <a:r>
              <a:rPr lang="en-US" sz="3600" dirty="0" smtClean="0">
                <a:latin typeface="+mn-lt"/>
              </a:rPr>
              <a:t>     Why Use Them?</a:t>
            </a:r>
            <a:endParaRPr lang="en-US" sz="36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4953000"/>
            <a:ext cx="651016" cy="528133"/>
          </a:xfrm>
          <a:prstGeom prst="rect">
            <a:avLst/>
          </a:prstGeom>
        </p:spPr>
      </p:pic>
    </p:spTree>
    <p:extLst>
      <p:ext uri="{BB962C8B-B14F-4D97-AF65-F5344CB8AC3E}">
        <p14:creationId xmlns:p14="http://schemas.microsoft.com/office/powerpoint/2010/main" val="389749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664797"/>
          </a:xfrm>
        </p:spPr>
        <p:txBody>
          <a:bodyPr>
            <a:normAutofit/>
          </a:bodyPr>
          <a:lstStyle/>
          <a:p>
            <a:pPr algn="ctr"/>
            <a:r>
              <a:rPr lang="en-US" sz="4400" dirty="0" smtClean="0">
                <a:latin typeface="+mj-lt"/>
              </a:rPr>
              <a:t>WHY ARE ALMOST ALL TRUSTS?</a:t>
            </a:r>
            <a:endParaRPr lang="en-US" sz="4400" dirty="0">
              <a:latin typeface="+mj-lt"/>
            </a:endParaRPr>
          </a:p>
        </p:txBody>
      </p:sp>
      <p:sp>
        <p:nvSpPr>
          <p:cNvPr id="7" name="Content Placeholder 2"/>
          <p:cNvSpPr txBox="1">
            <a:spLocks/>
          </p:cNvSpPr>
          <p:nvPr/>
        </p:nvSpPr>
        <p:spPr>
          <a:xfrm>
            <a:off x="248728" y="2743200"/>
            <a:ext cx="8514272" cy="212365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600" dirty="0" smtClean="0"/>
          </a:p>
          <a:p>
            <a:pPr marL="457200" indent="-457200">
              <a:buFont typeface="Wingdings" panose="05000000000000000000" pitchFamily="2" charset="2"/>
              <a:buChar char="q"/>
            </a:pPr>
            <a:r>
              <a:rPr lang="en-US" dirty="0" smtClean="0">
                <a:sym typeface="Wingdings" panose="05000000000000000000" pitchFamily="2" charset="2"/>
              </a:rPr>
              <a:t>Poorly/Inefficiently/Erroneously Designed?</a:t>
            </a:r>
          </a:p>
          <a:p>
            <a:pPr marL="457200" indent="-457200">
              <a:buFont typeface="Wingdings" panose="05000000000000000000" pitchFamily="2" charset="2"/>
              <a:buChar char="q"/>
            </a:pPr>
            <a:r>
              <a:rPr lang="en-US" dirty="0" smtClean="0">
                <a:sym typeface="Wingdings" panose="05000000000000000000" pitchFamily="2" charset="2"/>
              </a:rPr>
              <a:t>Take So Long To Draft?</a:t>
            </a:r>
          </a:p>
          <a:p>
            <a:pPr marL="457200" indent="-457200">
              <a:buFont typeface="Wingdings" panose="05000000000000000000" pitchFamily="2" charset="2"/>
              <a:buChar char="q"/>
            </a:pPr>
            <a:r>
              <a:rPr lang="en-US" dirty="0" smtClean="0">
                <a:sym typeface="Wingdings" panose="05000000000000000000" pitchFamily="2" charset="2"/>
              </a:rPr>
              <a:t>Or, Not Done at All?</a:t>
            </a:r>
            <a:endParaRPr lang="en-US" dirty="0">
              <a:sym typeface="Wingdings" panose="05000000000000000000" pitchFamily="2" charset="2"/>
            </a:endParaRPr>
          </a:p>
        </p:txBody>
      </p:sp>
    </p:spTree>
    <p:extLst>
      <p:ext uri="{BB962C8B-B14F-4D97-AF65-F5344CB8AC3E}">
        <p14:creationId xmlns:p14="http://schemas.microsoft.com/office/powerpoint/2010/main" val="131823260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2031" y="228600"/>
            <a:ext cx="8229600" cy="1495794"/>
          </a:xfrm>
        </p:spPr>
        <p:txBody>
          <a:bodyPr>
            <a:normAutofit/>
          </a:bodyPr>
          <a:lstStyle/>
          <a:p>
            <a:pPr algn="ctr" eaLnBrk="1" hangingPunct="1">
              <a:defRPr/>
            </a:pPr>
            <a:r>
              <a:rPr lang="en-US" sz="4400" dirty="0" smtClean="0">
                <a:latin typeface="+mj-lt"/>
              </a:rPr>
              <a:t>FREQUENTLY USED TRUST PROVISIONS</a:t>
            </a:r>
          </a:p>
        </p:txBody>
      </p:sp>
      <p:sp>
        <p:nvSpPr>
          <p:cNvPr id="56323" name="Rectangle 3"/>
          <p:cNvSpPr>
            <a:spLocks noGrp="1" noChangeArrowheads="1"/>
          </p:cNvSpPr>
          <p:nvPr>
            <p:ph idx="1"/>
          </p:nvPr>
        </p:nvSpPr>
        <p:spPr>
          <a:xfrm>
            <a:off x="237881" y="2438400"/>
            <a:ext cx="8413750" cy="5561522"/>
          </a:xfrm>
        </p:spPr>
        <p:txBody>
          <a:bodyPr>
            <a:normAutofit/>
          </a:bodyPr>
          <a:lstStyle/>
          <a:p>
            <a:pPr eaLnBrk="1" hangingPunct="1">
              <a:buFont typeface="Wingdings" panose="05000000000000000000" pitchFamily="2" charset="2"/>
              <a:buNone/>
              <a:defRPr/>
            </a:pPr>
            <a:endParaRPr lang="en-US" dirty="0" smtClean="0">
              <a:solidFill>
                <a:schemeClr val="tx1"/>
              </a:solidFill>
              <a:latin typeface="+mn-lt"/>
            </a:endParaRPr>
          </a:p>
          <a:p>
            <a:pPr eaLnBrk="1" hangingPunct="1">
              <a:buFont typeface="Wingdings" panose="05000000000000000000" pitchFamily="2" charset="2"/>
              <a:buNone/>
              <a:defRPr/>
            </a:pPr>
            <a:r>
              <a:rPr lang="en-US" sz="3200" dirty="0" smtClean="0">
                <a:solidFill>
                  <a:schemeClr val="tx1"/>
                </a:solidFill>
                <a:latin typeface="+mn-lt"/>
                <a:sym typeface="Wingdings" panose="05000000000000000000" pitchFamily="2" charset="2"/>
              </a:rPr>
              <a:t>  Beneficiary v. Third Party Controlled Trust</a:t>
            </a:r>
            <a:endParaRPr lang="en-US" sz="3200" dirty="0" smtClean="0">
              <a:solidFill>
                <a:schemeClr val="tx1"/>
              </a:solidFill>
              <a:latin typeface="+mn-lt"/>
            </a:endParaRPr>
          </a:p>
          <a:p>
            <a:pPr eaLnBrk="1" hangingPunct="1">
              <a:spcBef>
                <a:spcPct val="5000"/>
              </a:spcBef>
              <a:buFont typeface="Wingdings" panose="05000000000000000000" pitchFamily="2" charset="2"/>
              <a:buNone/>
              <a:defRPr/>
            </a:pPr>
            <a:r>
              <a:rPr lang="en-US" sz="2800" dirty="0" smtClean="0">
                <a:solidFill>
                  <a:schemeClr val="tx1"/>
                </a:solidFill>
                <a:latin typeface="+mn-lt"/>
                <a:sym typeface="Wingdings" panose="05000000000000000000" pitchFamily="2" charset="2"/>
              </a:rPr>
              <a:t>		    ◊  Investment Committee</a:t>
            </a:r>
            <a:endParaRPr lang="en-US" sz="2800" dirty="0" smtClean="0">
              <a:solidFill>
                <a:schemeClr val="tx1"/>
              </a:solidFill>
              <a:latin typeface="+mn-lt"/>
            </a:endParaRPr>
          </a:p>
          <a:p>
            <a:pPr eaLnBrk="1" hangingPunct="1">
              <a:spcBef>
                <a:spcPct val="5000"/>
              </a:spcBef>
              <a:buFont typeface="Wingdings" panose="05000000000000000000" pitchFamily="2" charset="2"/>
              <a:buNone/>
              <a:defRPr/>
            </a:pPr>
            <a:r>
              <a:rPr lang="en-US" sz="2800" dirty="0" smtClean="0">
                <a:solidFill>
                  <a:schemeClr val="tx1"/>
                </a:solidFill>
                <a:latin typeface="+mn-lt"/>
                <a:sym typeface="Wingdings" panose="05000000000000000000" pitchFamily="2" charset="2"/>
              </a:rPr>
              <a:t>   		    ◊  Distribution Committee</a:t>
            </a:r>
            <a:endParaRPr lang="en-US" dirty="0" smtClean="0">
              <a:solidFill>
                <a:schemeClr val="tx1"/>
              </a:solidFill>
              <a:latin typeface="+mn-lt"/>
              <a:sym typeface="Wingdings" panose="05000000000000000000" pitchFamily="2" charset="2"/>
            </a:endParaRPr>
          </a:p>
          <a:p>
            <a:pPr>
              <a:spcBef>
                <a:spcPct val="5000"/>
              </a:spcBef>
              <a:buNone/>
              <a:defRPr/>
            </a:pPr>
            <a:r>
              <a:rPr lang="en-US" sz="3200" dirty="0">
                <a:solidFill>
                  <a:schemeClr val="tx1"/>
                </a:solidFill>
                <a:latin typeface="+mn-lt"/>
                <a:sym typeface="Wingdings" panose="05000000000000000000" pitchFamily="2" charset="2"/>
              </a:rPr>
              <a:t>  </a:t>
            </a:r>
            <a:r>
              <a:rPr lang="en-US" sz="3200" dirty="0" smtClean="0">
                <a:solidFill>
                  <a:schemeClr val="tx1"/>
                </a:solidFill>
                <a:latin typeface="+mn-lt"/>
                <a:sym typeface="Wingdings" panose="05000000000000000000" pitchFamily="2" charset="2"/>
              </a:rPr>
              <a:t>Do They Add Anything to a BCT?</a:t>
            </a:r>
            <a:endParaRPr lang="en-US" dirty="0" smtClean="0">
              <a:solidFill>
                <a:schemeClr val="tx1"/>
              </a:solidFill>
              <a:latin typeface="+mn-lt"/>
              <a:sym typeface="Wingdings" panose="05000000000000000000" pitchFamily="2" charset="2"/>
            </a:endParaRPr>
          </a:p>
          <a:p>
            <a:pPr eaLnBrk="1" hangingPunct="1">
              <a:spcBef>
                <a:spcPct val="5000"/>
              </a:spcBef>
              <a:buFont typeface="Wingdings" panose="05000000000000000000" pitchFamily="2" charset="2"/>
              <a:buNone/>
              <a:defRPr/>
            </a:pPr>
            <a:r>
              <a:rPr lang="en-US" sz="3200" dirty="0" smtClean="0">
                <a:solidFill>
                  <a:schemeClr val="tx1"/>
                </a:solidFill>
                <a:latin typeface="+mn-lt"/>
                <a:sym typeface="Wingdings" panose="05000000000000000000" pitchFamily="2" charset="2"/>
              </a:rPr>
              <a:t>  Perception (and Reality)</a:t>
            </a:r>
          </a:p>
          <a:p>
            <a:pPr eaLnBrk="1" hangingPunct="1">
              <a:spcBef>
                <a:spcPct val="5000"/>
              </a:spcBef>
              <a:buFont typeface="Wingdings" panose="05000000000000000000" pitchFamily="2" charset="2"/>
              <a:buNone/>
              <a:defRPr/>
            </a:pPr>
            <a:r>
              <a:rPr lang="en-US" sz="2800" dirty="0" smtClean="0">
                <a:solidFill>
                  <a:schemeClr val="tx1"/>
                </a:solidFill>
                <a:latin typeface="+mn-lt"/>
                <a:sym typeface="Wingdings" panose="05000000000000000000" pitchFamily="2" charset="2"/>
              </a:rPr>
              <a:t>   		    ◊  Too Complex</a:t>
            </a:r>
            <a:endParaRPr lang="en-US" sz="2800" dirty="0" smtClean="0">
              <a:solidFill>
                <a:schemeClr val="tx1"/>
              </a:solidFill>
              <a:latin typeface="+mn-lt"/>
            </a:endParaRPr>
          </a:p>
          <a:p>
            <a:pPr eaLnBrk="1" hangingPunct="1">
              <a:spcBef>
                <a:spcPct val="5000"/>
              </a:spcBef>
              <a:buFont typeface="Wingdings" panose="05000000000000000000" pitchFamily="2" charset="2"/>
              <a:buNone/>
              <a:defRPr/>
            </a:pPr>
            <a:r>
              <a:rPr lang="en-US" sz="2800" dirty="0" smtClean="0">
                <a:solidFill>
                  <a:schemeClr val="tx1"/>
                </a:solidFill>
                <a:latin typeface="+mn-lt"/>
                <a:sym typeface="Wingdings" panose="05000000000000000000" pitchFamily="2" charset="2"/>
              </a:rPr>
              <a:t>   		    ◊  Too Controlling </a:t>
            </a:r>
            <a:endParaRPr lang="en-US" sz="2800" dirty="0" smtClean="0">
              <a:solidFill>
                <a:schemeClr val="tx1"/>
              </a:solidFill>
              <a:latin typeface="+mn-lt"/>
            </a:endParaRPr>
          </a:p>
          <a:p>
            <a:pPr eaLnBrk="1" hangingPunct="1">
              <a:spcBef>
                <a:spcPct val="5000"/>
              </a:spcBef>
              <a:buFont typeface="Wingdings" panose="05000000000000000000" pitchFamily="2" charset="2"/>
              <a:buNone/>
              <a:defRPr/>
            </a:pPr>
            <a:r>
              <a:rPr lang="en-US" sz="2800" dirty="0" smtClean="0">
                <a:sym typeface="Wingdings" panose="05000000000000000000" pitchFamily="2" charset="2"/>
              </a:rPr>
              <a:t>		 	</a:t>
            </a:r>
            <a:endParaRPr lang="en-US" sz="2400" dirty="0" smtClean="0"/>
          </a:p>
          <a:p>
            <a:pPr eaLnBrk="1" hangingPunct="1">
              <a:buFont typeface="Wingdings" panose="05000000000000000000" pitchFamily="2" charset="2"/>
              <a:buNone/>
              <a:defRPr/>
            </a:pPr>
            <a:r>
              <a:rPr lang="en-US" sz="2800" dirty="0" smtClean="0">
                <a:latin typeface="Times New Roman" panose="02020603050405020304" pitchFamily="18" charset="0"/>
                <a:sym typeface="Wingdings" panose="05000000000000000000" pitchFamily="2" charset="2"/>
              </a:rPr>
              <a:t>	</a:t>
            </a:r>
          </a:p>
        </p:txBody>
      </p:sp>
    </p:spTree>
    <p:extLst>
      <p:ext uri="{BB962C8B-B14F-4D97-AF65-F5344CB8AC3E}">
        <p14:creationId xmlns:p14="http://schemas.microsoft.com/office/powerpoint/2010/main" val="292110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371600"/>
            <a:ext cx="8269793" cy="1509713"/>
          </a:xfrm>
        </p:spPr>
        <p:txBody>
          <a:bodyPr vert="horz" wrap="square" lIns="91440" tIns="45720" rIns="91440" bIns="45720" numCol="1" anchorCtr="0" compatLnSpc="1">
            <a:prstTxWarp prst="textNoShape">
              <a:avLst/>
            </a:prstTxWarp>
          </a:bodyPr>
          <a:lstStyle/>
          <a:p>
            <a:pPr marL="0" indent="0" algn="ctr">
              <a:buNone/>
            </a:pPr>
            <a:r>
              <a:rPr lang="en-US" sz="4400" b="1" dirty="0">
                <a:latin typeface="+mj-lt"/>
                <a:sym typeface="Wingdings" panose="05000000000000000000" pitchFamily="2" charset="2"/>
              </a:rPr>
              <a:t> </a:t>
            </a:r>
            <a:r>
              <a:rPr lang="en-US" sz="4400" b="1" dirty="0" smtClean="0">
                <a:latin typeface="+mj-lt"/>
                <a:sym typeface="Wingdings" panose="05000000000000000000" pitchFamily="2" charset="2"/>
              </a:rPr>
              <a:t/>
            </a:r>
            <a:br>
              <a:rPr lang="en-US" sz="4400" b="1" dirty="0" smtClean="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400" b="1" dirty="0" smtClean="0">
                <a:latin typeface="+mj-lt"/>
                <a:sym typeface="Wingdings" panose="05000000000000000000" pitchFamily="2" charset="2"/>
              </a:rPr>
              <a:t/>
            </a:r>
            <a:br>
              <a:rPr lang="en-US" sz="4400" b="1" dirty="0" smtClean="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5400" b="1" dirty="0" smtClean="0">
                <a:latin typeface="+mn-lt"/>
              </a:rPr>
              <a:t>OBTAINING “WISH” LIST COMPONENTS</a:t>
            </a:r>
            <a:endParaRPr lang="en-US" sz="4800" b="1" dirty="0">
              <a:latin typeface="+mn-lt"/>
              <a:sym typeface="Wingdings" panose="05000000000000000000" pitchFamily="2" charset="2"/>
            </a:endParaRPr>
          </a:p>
        </p:txBody>
      </p:sp>
    </p:spTree>
    <p:extLst>
      <p:ext uri="{BB962C8B-B14F-4D97-AF65-F5344CB8AC3E}">
        <p14:creationId xmlns:p14="http://schemas.microsoft.com/office/powerpoint/2010/main" val="2137470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534399" cy="6477000"/>
          </a:xfrm>
        </p:spPr>
        <p:txBody>
          <a:bodyPr>
            <a:noAutofit/>
          </a:bodyPr>
          <a:lstStyle/>
          <a:p>
            <a:r>
              <a:rPr lang="en-US" sz="2000" b="1" dirty="0" smtClean="0"/>
              <a:t>3.1.1 </a:t>
            </a:r>
            <a:r>
              <a:rPr lang="en-US" sz="2000" b="1" u="sng" dirty="0" smtClean="0"/>
              <a:t>Discretionary Distributions of Income and/or Principal</a:t>
            </a:r>
            <a:r>
              <a:rPr lang="en-US" sz="2000" dirty="0" smtClean="0"/>
              <a:t>.  </a:t>
            </a:r>
            <a:r>
              <a:rPr lang="en-US" sz="2000" dirty="0" smtClean="0">
                <a:solidFill>
                  <a:srgbClr val="FFFF00"/>
                </a:solidFill>
              </a:rPr>
              <a:t>The Independent Trustee</a:t>
            </a:r>
            <a:r>
              <a:rPr lang="en-US" sz="2000" dirty="0" smtClean="0"/>
              <a:t>, in its sole, absolute and unreviewable discretion, shall have the power, the exercise of which shall be absolutely binding on all persons interested now or in the future in this trust, to distribute to or apply for the benefit, enjoyment or use of any one or more of the following permissible distributes:</a:t>
            </a:r>
          </a:p>
          <a:p>
            <a:endParaRPr lang="en-US" sz="2000" dirty="0"/>
          </a:p>
          <a:p>
            <a:pPr marL="342900" indent="-342900">
              <a:buAutoNum type="alphaUcPeriod"/>
            </a:pPr>
            <a:r>
              <a:rPr lang="en-US" sz="2000" dirty="0" smtClean="0"/>
              <a:t>The primary beneficiary,</a:t>
            </a:r>
          </a:p>
          <a:p>
            <a:pPr marL="342900" indent="-342900">
              <a:buAutoNum type="alphaUcPeriod"/>
            </a:pPr>
            <a:r>
              <a:rPr lang="en-US" sz="2000" dirty="0" smtClean="0"/>
              <a:t>The spouse of the primary beneficiary,</a:t>
            </a:r>
          </a:p>
          <a:p>
            <a:pPr marL="342900" indent="-342900">
              <a:buAutoNum type="alphaUcPeriod"/>
            </a:pPr>
            <a:r>
              <a:rPr lang="en-US" sz="2000" dirty="0" smtClean="0"/>
              <a:t>The descendants of the primary beneficiary who are then living (even though not now living), </a:t>
            </a:r>
          </a:p>
          <a:p>
            <a:pPr marL="342900" indent="-342900">
              <a:buAutoNum type="alphaUcPeriod"/>
            </a:pPr>
            <a:r>
              <a:rPr lang="en-US" sz="2000" dirty="0" smtClean="0"/>
              <a:t>Any then living spouse of any such descendant who is then deceased (provided such spouse was living with such descendant at the time of such descendant’s death or was unable to do so for reasons of health), and/or</a:t>
            </a:r>
          </a:p>
          <a:p>
            <a:pPr marL="342900" indent="-342900">
              <a:buAutoNum type="alphaUcPeriod"/>
            </a:pPr>
            <a:r>
              <a:rPr lang="en-US" sz="2000" dirty="0" smtClean="0">
                <a:solidFill>
                  <a:srgbClr val="FFFF00"/>
                </a:solidFill>
              </a:rPr>
              <a:t>Any trust for the primary benefit of any one or more of the above-described permissible distributees</a:t>
            </a:r>
            <a:r>
              <a:rPr lang="en-US" sz="2000" dirty="0" smtClean="0"/>
              <a:t> (even one created by the Independent Trustee hereunder), whether now existing or hereafter created, except…</a:t>
            </a:r>
          </a:p>
          <a:p>
            <a:endParaRPr lang="en-US" sz="2000" dirty="0"/>
          </a:p>
          <a:p>
            <a:r>
              <a:rPr lang="en-US" sz="2000" dirty="0"/>
              <a:t>s</a:t>
            </a:r>
            <a:r>
              <a:rPr lang="en-US" sz="2000" dirty="0" smtClean="0"/>
              <a:t>o much of the income or principal, or both, of the trust estate, in equal or unequal proportions, and at such time or times as such Independent Trustees shall deem appropriate for such beneficiaries’ benefit, care, comfort, enjoyment or for any other purposes, after taking into consideration their income or other resources…</a:t>
            </a:r>
            <a:endParaRPr lang="en-US" sz="2000" dirty="0"/>
          </a:p>
        </p:txBody>
      </p:sp>
    </p:spTree>
    <p:extLst>
      <p:ext uri="{BB962C8B-B14F-4D97-AF65-F5344CB8AC3E}">
        <p14:creationId xmlns:p14="http://schemas.microsoft.com/office/powerpoint/2010/main" val="338069065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819400"/>
            <a:ext cx="8269793" cy="1509713"/>
          </a:xfrm>
        </p:spPr>
        <p:txBody>
          <a:bodyPr vert="horz" wrap="square" lIns="91440" tIns="45720" rIns="91440" bIns="45720" numCol="1" anchorCtr="0" compatLnSpc="1">
            <a:prstTxWarp prst="textNoShape">
              <a:avLst/>
            </a:prstTxWarp>
          </a:bodyPr>
          <a:lstStyle/>
          <a:p>
            <a:pPr marL="0" indent="0" algn="ctr">
              <a:buNone/>
            </a:pPr>
            <a:r>
              <a:rPr lang="en-US" sz="4400" b="1" dirty="0">
                <a:latin typeface="+mj-lt"/>
                <a:sym typeface="Wingdings" panose="05000000000000000000" pitchFamily="2" charset="2"/>
              </a:rPr>
              <a:t> </a:t>
            </a:r>
            <a:r>
              <a:rPr lang="en-US" sz="4800" b="1" dirty="0" smtClean="0">
                <a:latin typeface="+mj-lt"/>
                <a:sym typeface="Wingdings" panose="05000000000000000000" pitchFamily="2" charset="2"/>
              </a:rPr>
              <a:t>SIMPLICITY</a:t>
            </a: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400" b="1" dirty="0" smtClean="0">
                <a:latin typeface="+mj-lt"/>
                <a:sym typeface="Wingdings" panose="05000000000000000000" pitchFamily="2" charset="2"/>
              </a:rPr>
              <a:t>THE “USE” TRUST</a:t>
            </a:r>
            <a:br>
              <a:rPr lang="en-US" sz="4400" b="1" dirty="0" smtClean="0">
                <a:latin typeface="+mj-lt"/>
                <a:sym typeface="Wingdings" panose="05000000000000000000" pitchFamily="2" charset="2"/>
              </a:rPr>
            </a:br>
            <a:r>
              <a:rPr lang="en-US" sz="4400" b="1" dirty="0" smtClean="0">
                <a:latin typeface="+mj-lt"/>
                <a:sym typeface="Wingdings" panose="05000000000000000000" pitchFamily="2" charset="2"/>
              </a:rPr>
              <a:t>SIMPLER THAN A REVOCABLE TRUST</a:t>
            </a:r>
            <a:endParaRPr lang="en-US" sz="4400" b="1" dirty="0">
              <a:latin typeface="+mj-lt"/>
              <a:sym typeface="Wingdings" panose="05000000000000000000" pitchFamily="2" charset="2"/>
            </a:endParaRPr>
          </a:p>
        </p:txBody>
      </p:sp>
      <p:sp>
        <p:nvSpPr>
          <p:cNvPr id="2" name="TextBox 1"/>
          <p:cNvSpPr txBox="1"/>
          <p:nvPr/>
        </p:nvSpPr>
        <p:spPr>
          <a:xfrm>
            <a:off x="381000" y="457200"/>
            <a:ext cx="6705600" cy="369332"/>
          </a:xfrm>
          <a:prstGeom prst="rect">
            <a:avLst/>
          </a:prstGeom>
          <a:noFill/>
        </p:spPr>
        <p:txBody>
          <a:bodyPr wrap="square" rtlCol="0">
            <a:spAutoFit/>
          </a:bodyPr>
          <a:lstStyle/>
          <a:p>
            <a:r>
              <a:rPr lang="en-US" dirty="0" smtClean="0"/>
              <a:t>WISH LIST – COMPONENTS #6 AND #2</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200400"/>
            <a:ext cx="770224" cy="624840"/>
          </a:xfrm>
          <a:prstGeom prst="rect">
            <a:avLst/>
          </a:prstGeom>
        </p:spPr>
      </p:pic>
    </p:spTree>
    <p:extLst>
      <p:ext uri="{BB962C8B-B14F-4D97-AF65-F5344CB8AC3E}">
        <p14:creationId xmlns:p14="http://schemas.microsoft.com/office/powerpoint/2010/main" val="613562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7871" y="304800"/>
            <a:ext cx="8632371" cy="1111384"/>
          </a:xfrm>
        </p:spPr>
        <p:txBody>
          <a:bodyPr>
            <a:normAutofit/>
          </a:bodyPr>
          <a:lstStyle/>
          <a:p>
            <a:pPr algn="ctr"/>
            <a:r>
              <a:rPr lang="en-US" sz="4400" dirty="0" smtClean="0">
                <a:latin typeface="+mj-lt"/>
              </a:rPr>
              <a:t>“USE” TRUST KEY CONCEPTS*</a:t>
            </a:r>
            <a:endParaRPr lang="en-US" sz="4400" dirty="0">
              <a:latin typeface="+mj-lt"/>
            </a:endParaRPr>
          </a:p>
        </p:txBody>
      </p:sp>
      <p:sp>
        <p:nvSpPr>
          <p:cNvPr id="19459" name="Rectangle 3"/>
          <p:cNvSpPr>
            <a:spLocks noGrp="1" noChangeArrowheads="1"/>
          </p:cNvSpPr>
          <p:nvPr>
            <p:ph idx="1"/>
          </p:nvPr>
        </p:nvSpPr>
        <p:spPr>
          <a:xfrm>
            <a:off x="228600" y="2514600"/>
            <a:ext cx="8382000" cy="3124200"/>
          </a:xfrm>
        </p:spPr>
        <p:txBody>
          <a:bodyPr>
            <a:normAutofit/>
          </a:bodyPr>
          <a:lstStyle/>
          <a:p>
            <a:pPr>
              <a:lnSpc>
                <a:spcPct val="9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Keep “Legal Title” In Trust Wrapper</a:t>
            </a:r>
            <a:endParaRPr lang="en-US" dirty="0">
              <a:solidFill>
                <a:schemeClr val="tx1"/>
              </a:solidFill>
              <a:latin typeface="+mn-lt"/>
            </a:endParaRPr>
          </a:p>
          <a:p>
            <a:pPr>
              <a:lnSpc>
                <a:spcPct val="12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Just “Use” Trust Assets</a:t>
            </a:r>
            <a:endParaRPr lang="en-US" dirty="0">
              <a:solidFill>
                <a:schemeClr val="tx1"/>
              </a:solidFill>
              <a:latin typeface="+mn-lt"/>
            </a:endParaRPr>
          </a:p>
          <a:p>
            <a:pPr>
              <a:lnSpc>
                <a:spcPct val="120000"/>
              </a:lnSpc>
              <a:buFont typeface="Wingdings" panose="05000000000000000000" pitchFamily="2" charset="2"/>
              <a:buNone/>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Available to All Beneficiaries</a:t>
            </a:r>
            <a:endParaRPr lang="en-US" dirty="0">
              <a:solidFill>
                <a:schemeClr val="tx1"/>
              </a:solidFill>
              <a:latin typeface="+mn-lt"/>
            </a:endParaRPr>
          </a:p>
          <a:p>
            <a:pPr>
              <a:buFont typeface="Wingdings" panose="05000000000000000000" pitchFamily="2" charset="2"/>
              <a:buNone/>
            </a:pPr>
            <a:r>
              <a:rPr lang="en-US" sz="2800" dirty="0">
                <a:solidFill>
                  <a:schemeClr val="tx1"/>
                </a:solidFill>
                <a:latin typeface="+mn-lt"/>
                <a:sym typeface="Wingdings" panose="05000000000000000000" pitchFamily="2" charset="2"/>
              </a:rPr>
              <a:t>		</a:t>
            </a:r>
            <a:r>
              <a:rPr lang="en-US" sz="2800" dirty="0" smtClean="0">
                <a:solidFill>
                  <a:schemeClr val="tx1"/>
                </a:solidFill>
                <a:latin typeface="+mn-lt"/>
                <a:sym typeface="Wingdings" panose="05000000000000000000" pitchFamily="2" charset="2"/>
              </a:rPr>
              <a:t>◊ </a:t>
            </a:r>
            <a:r>
              <a:rPr lang="en-US" sz="2800" dirty="0" smtClean="0">
                <a:solidFill>
                  <a:schemeClr val="tx1"/>
                </a:solidFill>
                <a:latin typeface="+mn-lt"/>
              </a:rPr>
              <a:t>To Primary Beneficiary on a Preferential Basis</a:t>
            </a:r>
            <a:endParaRPr lang="en-US" sz="2800" dirty="0">
              <a:solidFill>
                <a:schemeClr val="tx1"/>
              </a:solidFill>
              <a:latin typeface="+mn-lt"/>
            </a:endParaRPr>
          </a:p>
        </p:txBody>
      </p:sp>
      <p:sp>
        <p:nvSpPr>
          <p:cNvPr id="2" name="Rectangle 1"/>
          <p:cNvSpPr/>
          <p:nvPr/>
        </p:nvSpPr>
        <p:spPr>
          <a:xfrm>
            <a:off x="280326" y="6096000"/>
            <a:ext cx="8610600" cy="646331"/>
          </a:xfrm>
          <a:prstGeom prst="rect">
            <a:avLst/>
          </a:prstGeom>
        </p:spPr>
        <p:txBody>
          <a:bodyPr wrap="square">
            <a:spAutoFit/>
          </a:bodyPr>
          <a:lstStyle/>
          <a:p>
            <a:pPr>
              <a:defRPr/>
            </a:pPr>
            <a:r>
              <a:rPr lang="en-US" dirty="0">
                <a:sym typeface="Wingdings" panose="05000000000000000000" pitchFamily="2" charset="2"/>
              </a:rPr>
              <a:t>* See Richard A. Oshins, Megatrusts™; Representation Without Taxation; NYU 48</a:t>
            </a:r>
            <a:r>
              <a:rPr lang="en-US" baseline="30000" dirty="0">
                <a:sym typeface="Wingdings" panose="05000000000000000000" pitchFamily="2" charset="2"/>
              </a:rPr>
              <a:t>th</a:t>
            </a:r>
            <a:r>
              <a:rPr lang="en-US" dirty="0">
                <a:sym typeface="Wingdings" panose="05000000000000000000" pitchFamily="2" charset="2"/>
              </a:rPr>
              <a:t> Inst. On Federal Taxation, Ch 19 (1990); </a:t>
            </a:r>
            <a:r>
              <a:rPr lang="en-US" dirty="0">
                <a:cs typeface="Vrinda" panose="020B0502040204020203" pitchFamily="34" charset="0"/>
                <a:sym typeface="Wingdings" panose="05000000000000000000" pitchFamily="2" charset="2"/>
              </a:rPr>
              <a:t>§19.02</a:t>
            </a:r>
            <a:endParaRPr lang="en-US" dirty="0">
              <a:sym typeface="Wingdings" panose="05000000000000000000" pitchFamily="2" charset="2"/>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346694"/>
            <a:ext cx="651016" cy="528133"/>
          </a:xfrm>
          <a:prstGeom prst="rect">
            <a:avLst/>
          </a:prstGeom>
        </p:spPr>
      </p:pic>
    </p:spTree>
    <p:extLst>
      <p:ext uri="{BB962C8B-B14F-4D97-AF65-F5344CB8AC3E}">
        <p14:creationId xmlns:p14="http://schemas.microsoft.com/office/powerpoint/2010/main" val="237331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4729" y="304800"/>
            <a:ext cx="8229600" cy="747897"/>
          </a:xfrm>
        </p:spPr>
        <p:txBody>
          <a:bodyPr>
            <a:noAutofit/>
          </a:bodyPr>
          <a:lstStyle/>
          <a:p>
            <a:pPr algn="ctr" eaLnBrk="1" hangingPunct="1">
              <a:defRPr/>
            </a:pPr>
            <a:r>
              <a:rPr lang="en-US" sz="4400" dirty="0" smtClean="0">
                <a:latin typeface="+mj-lt"/>
              </a:rPr>
              <a:t>RESULT</a:t>
            </a:r>
            <a:br>
              <a:rPr lang="en-US" sz="4400" dirty="0" smtClean="0">
                <a:latin typeface="+mj-lt"/>
              </a:rPr>
            </a:br>
            <a:r>
              <a:rPr lang="en-US" sz="4400" dirty="0" smtClean="0">
                <a:latin typeface="+mj-lt"/>
              </a:rPr>
              <a:t>ALL COMPONENTS OF “WISH” LIST </a:t>
            </a:r>
          </a:p>
        </p:txBody>
      </p:sp>
      <p:sp>
        <p:nvSpPr>
          <p:cNvPr id="51203" name="Rectangle 3"/>
          <p:cNvSpPr>
            <a:spLocks noGrp="1" noChangeArrowheads="1"/>
          </p:cNvSpPr>
          <p:nvPr>
            <p:ph idx="1"/>
          </p:nvPr>
        </p:nvSpPr>
        <p:spPr>
          <a:xfrm>
            <a:off x="192258" y="3065362"/>
            <a:ext cx="8494542" cy="4044184"/>
          </a:xfrm>
        </p:spPr>
        <p:txBody>
          <a:bodyPr/>
          <a:lstStyle/>
          <a:p>
            <a:pPr>
              <a:buNone/>
              <a:defRPr/>
            </a:pPr>
            <a:r>
              <a:rPr lang="en-US" dirty="0" smtClean="0">
                <a:solidFill>
                  <a:schemeClr val="tx1"/>
                </a:solidFill>
                <a:latin typeface="+mn-lt"/>
                <a:sym typeface="Wingdings" panose="05000000000000000000" pitchFamily="2" charset="2"/>
              </a:rPr>
              <a:t>  Full</a:t>
            </a:r>
          </a:p>
          <a:p>
            <a:pPr eaLnBrk="1" hangingPunct="1">
              <a:lnSpc>
                <a:spcPct val="70000"/>
              </a:lnSpc>
              <a:buFont typeface="Wingdings" panose="05000000000000000000" pitchFamily="2" charset="2"/>
              <a:buNone/>
              <a:defRPr/>
            </a:pPr>
            <a:r>
              <a:rPr lang="en-US" sz="3200" dirty="0" smtClean="0">
                <a:solidFill>
                  <a:schemeClr val="tx1"/>
                </a:solidFill>
                <a:latin typeface="+mn-lt"/>
                <a:sym typeface="Wingdings" panose="05000000000000000000" pitchFamily="2" charset="2"/>
              </a:rPr>
              <a:t>		</a:t>
            </a:r>
            <a:r>
              <a:rPr lang="en-US" sz="2800" dirty="0" smtClean="0">
                <a:solidFill>
                  <a:schemeClr val="tx1"/>
                </a:solidFill>
                <a:latin typeface="+mn-lt"/>
                <a:sym typeface="Wingdings" panose="05000000000000000000" pitchFamily="2" charset="2"/>
              </a:rPr>
              <a:t>◊ Control</a:t>
            </a:r>
          </a:p>
          <a:p>
            <a:pPr eaLnBrk="1" hangingPunct="1">
              <a:lnSpc>
                <a:spcPct val="70000"/>
              </a:lnSpc>
              <a:buFont typeface="Wingdings" panose="05000000000000000000" pitchFamily="2" charset="2"/>
              <a:buNone/>
              <a:defRPr/>
            </a:pPr>
            <a:r>
              <a:rPr lang="en-US" sz="2800" dirty="0" smtClean="0">
                <a:solidFill>
                  <a:schemeClr val="tx1"/>
                </a:solidFill>
                <a:latin typeface="+mn-lt"/>
                <a:sym typeface="Wingdings" panose="05000000000000000000" pitchFamily="2" charset="2"/>
              </a:rPr>
              <a:t>		◊ Use and Enjoyment</a:t>
            </a:r>
          </a:p>
          <a:p>
            <a:pPr>
              <a:lnSpc>
                <a:spcPct val="70000"/>
              </a:lnSpc>
              <a:buNone/>
              <a:defRPr/>
            </a:pPr>
            <a:r>
              <a:rPr lang="en-US" dirty="0">
                <a:solidFill>
                  <a:schemeClr val="tx1"/>
                </a:solidFill>
                <a:latin typeface="+mn-lt"/>
                <a:sym typeface="Wingdings" panose="05000000000000000000" pitchFamily="2" charset="2"/>
              </a:rPr>
              <a:t>  Full</a:t>
            </a:r>
          </a:p>
          <a:p>
            <a:pPr>
              <a:lnSpc>
                <a:spcPct val="70000"/>
              </a:lnSpc>
              <a:buNone/>
              <a:defRPr/>
            </a:pPr>
            <a:r>
              <a:rPr lang="en-US" sz="3200" dirty="0" smtClean="0">
                <a:solidFill>
                  <a:schemeClr val="tx1"/>
                </a:solidFill>
                <a:latin typeface="+mn-lt"/>
                <a:sym typeface="Wingdings" panose="05000000000000000000" pitchFamily="2" charset="2"/>
              </a:rPr>
              <a:t>		</a:t>
            </a:r>
            <a:r>
              <a:rPr lang="en-US" sz="2800" dirty="0" smtClean="0">
                <a:solidFill>
                  <a:schemeClr val="tx1"/>
                </a:solidFill>
                <a:latin typeface="+mn-lt"/>
                <a:sym typeface="Wingdings" panose="05000000000000000000" pitchFamily="2" charset="2"/>
              </a:rPr>
              <a:t>◊ Shelter</a:t>
            </a:r>
          </a:p>
          <a:p>
            <a:pPr>
              <a:lnSpc>
                <a:spcPct val="70000"/>
              </a:lnSpc>
              <a:buNone/>
              <a:defRPr/>
            </a:pPr>
            <a:endParaRPr lang="en-US" dirty="0">
              <a:sym typeface="Wingdings" panose="05000000000000000000" pitchFamily="2" charset="2"/>
            </a:endParaRPr>
          </a:p>
          <a:p>
            <a:pPr>
              <a:lnSpc>
                <a:spcPct val="70000"/>
              </a:lnSpc>
              <a:buNone/>
              <a:defRPr/>
            </a:pPr>
            <a:endParaRPr lang="en-US" dirty="0" smtClean="0">
              <a:sym typeface="Wingdings" panose="05000000000000000000" pitchFamily="2" charset="2"/>
            </a:endParaRPr>
          </a:p>
          <a:p>
            <a:pPr>
              <a:lnSpc>
                <a:spcPct val="70000"/>
              </a:lnSpc>
              <a:buNone/>
              <a:defRPr/>
            </a:pPr>
            <a:endParaRPr lang="en-US" dirty="0" smtClean="0">
              <a:sym typeface="Wingdings" panose="05000000000000000000" pitchFamily="2" charset="2"/>
            </a:endParaRPr>
          </a:p>
          <a:p>
            <a:pPr>
              <a:lnSpc>
                <a:spcPct val="70000"/>
              </a:lnSpc>
              <a:buNone/>
              <a:defRPr/>
            </a:pPr>
            <a:endParaRPr lang="en-US" dirty="0">
              <a:sym typeface="Wingdings" panose="05000000000000000000" pitchFamily="2" charset="2"/>
            </a:endParaRPr>
          </a:p>
        </p:txBody>
      </p:sp>
    </p:spTree>
    <p:extLst>
      <p:ext uri="{BB962C8B-B14F-4D97-AF65-F5344CB8AC3E}">
        <p14:creationId xmlns:p14="http://schemas.microsoft.com/office/powerpoint/2010/main" val="222307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844" y="228600"/>
            <a:ext cx="9144000" cy="1495794"/>
          </a:xfrm>
        </p:spPr>
        <p:txBody>
          <a:bodyPr>
            <a:normAutofit/>
          </a:bodyPr>
          <a:lstStyle/>
          <a:p>
            <a:pPr algn="ctr" eaLnBrk="1" hangingPunct="1">
              <a:defRPr/>
            </a:pPr>
            <a:r>
              <a:rPr lang="en-US" sz="4400" dirty="0" smtClean="0">
                <a:latin typeface="+mj-lt"/>
              </a:rPr>
              <a:t>“USE” TRUST EQUALS SIMPLICITY</a:t>
            </a:r>
          </a:p>
        </p:txBody>
      </p:sp>
      <p:sp>
        <p:nvSpPr>
          <p:cNvPr id="52227" name="Rectangle 3"/>
          <p:cNvSpPr>
            <a:spLocks noGrp="1" noChangeArrowheads="1"/>
          </p:cNvSpPr>
          <p:nvPr>
            <p:ph idx="1"/>
          </p:nvPr>
        </p:nvSpPr>
        <p:spPr>
          <a:xfrm>
            <a:off x="152400" y="2895600"/>
            <a:ext cx="8382000" cy="2733056"/>
          </a:xfrm>
        </p:spPr>
        <p:txBody>
          <a:bodyPr>
            <a:normAutofit/>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Similar to a Revocable Trust</a:t>
            </a:r>
          </a:p>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Except</a:t>
            </a: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No Gratuitous Transfers</a:t>
            </a: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Income Tax Return for Non-Grantor Trust </a:t>
            </a:r>
          </a:p>
          <a:p>
            <a:pPr eaLnBrk="1" hangingPunct="1">
              <a:buFont typeface="Wingdings" panose="05000000000000000000" pitchFamily="2" charset="2"/>
              <a:buNone/>
              <a:defRPr/>
            </a:pPr>
            <a:endParaRPr lang="en-US" dirty="0" smtClean="0">
              <a:latin typeface="Georgia" panose="02040502050405020303" pitchFamily="18" charset="0"/>
            </a:endParaRPr>
          </a:p>
        </p:txBody>
      </p:sp>
    </p:spTree>
    <p:extLst>
      <p:ext uri="{BB962C8B-B14F-4D97-AF65-F5344CB8AC3E}">
        <p14:creationId xmlns:p14="http://schemas.microsoft.com/office/powerpoint/2010/main" val="314000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a:bodyPr>
          <a:lstStyle/>
          <a:p>
            <a:pPr algn="ctr" eaLnBrk="1" hangingPunct="1">
              <a:defRPr/>
            </a:pPr>
            <a:r>
              <a:rPr lang="en-US" sz="4400" dirty="0" smtClean="0">
                <a:latin typeface="+mj-lt"/>
              </a:rPr>
              <a:t>HOW SIMPLE IS THE “USE” TRUST?</a:t>
            </a:r>
          </a:p>
        </p:txBody>
      </p:sp>
      <p:sp>
        <p:nvSpPr>
          <p:cNvPr id="53251" name="Rectangle 3"/>
          <p:cNvSpPr>
            <a:spLocks noGrp="1" noChangeArrowheads="1"/>
          </p:cNvSpPr>
          <p:nvPr>
            <p:ph idx="1"/>
          </p:nvPr>
        </p:nvSpPr>
        <p:spPr>
          <a:xfrm>
            <a:off x="228600" y="3200400"/>
            <a:ext cx="8229600" cy="2813078"/>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Simpler than Outright</a:t>
            </a: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Long Term</a:t>
            </a:r>
            <a:endParaRPr lang="en-US" sz="2800" dirty="0">
              <a:solidFill>
                <a:schemeClr val="tx1"/>
              </a:solidFill>
              <a:latin typeface="+mn-lt"/>
              <a:sym typeface="Wingdings" panose="05000000000000000000" pitchFamily="2" charset="2"/>
            </a:endParaRPr>
          </a:p>
          <a:p>
            <a:pPr>
              <a:buNone/>
              <a:defRPr/>
            </a:pPr>
            <a:r>
              <a:rPr lang="en-US" dirty="0" smtClean="0">
                <a:solidFill>
                  <a:schemeClr val="tx1"/>
                </a:solidFill>
                <a:latin typeface="+mn-lt"/>
                <a:sym typeface="Wingdings" panose="05000000000000000000" pitchFamily="2" charset="2"/>
              </a:rPr>
              <a:t>  What is Complex?</a:t>
            </a: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4000" dirty="0" smtClean="0">
              <a:latin typeface="Georgia" panose="02040502050405020303" pitchFamily="18" charset="0"/>
            </a:endParaRPr>
          </a:p>
        </p:txBody>
      </p:sp>
    </p:spTree>
    <p:extLst>
      <p:ext uri="{BB962C8B-B14F-4D97-AF65-F5344CB8AC3E}">
        <p14:creationId xmlns:p14="http://schemas.microsoft.com/office/powerpoint/2010/main" val="41360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33680"/>
            <a:ext cx="8229600" cy="1329595"/>
          </a:xfrm>
        </p:spPr>
        <p:txBody>
          <a:bodyPr>
            <a:noAutofit/>
          </a:bodyPr>
          <a:lstStyle/>
          <a:p>
            <a:pPr algn="ctr" eaLnBrk="1" hangingPunct="1">
              <a:defRPr/>
            </a:pPr>
            <a:r>
              <a:rPr lang="en-US" sz="4400" dirty="0" smtClean="0">
                <a:latin typeface="+mj-lt"/>
              </a:rPr>
              <a:t>DISTRIBUTIONS ARE PERMISSIBLE,  BUT DISCOURAGED</a:t>
            </a:r>
          </a:p>
        </p:txBody>
      </p:sp>
      <p:sp>
        <p:nvSpPr>
          <p:cNvPr id="54275" name="Rectangle 3"/>
          <p:cNvSpPr>
            <a:spLocks noGrp="1" noChangeArrowheads="1"/>
          </p:cNvSpPr>
          <p:nvPr>
            <p:ph idx="1"/>
          </p:nvPr>
        </p:nvSpPr>
        <p:spPr>
          <a:xfrm>
            <a:off x="76200" y="2895600"/>
            <a:ext cx="8991600" cy="3810000"/>
          </a:xfrm>
        </p:spPr>
        <p:txBody>
          <a:bodyPr>
            <a:normAutofit/>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 </a:t>
            </a:r>
            <a:r>
              <a:rPr lang="en-US" dirty="0" smtClean="0">
                <a:solidFill>
                  <a:schemeClr val="tx1"/>
                </a:solidFill>
                <a:latin typeface="+mn-lt"/>
                <a:sym typeface="Wingdings" panose="05000000000000000000" pitchFamily="2" charset="2"/>
              </a:rPr>
              <a:t>Unless there is a Compelling Reason to Make Them</a:t>
            </a:r>
          </a:p>
          <a:p>
            <a:pPr>
              <a:buNone/>
              <a:defRPr/>
            </a:pPr>
            <a:r>
              <a:rPr lang="en-US" dirty="0">
                <a:sym typeface="Wingdings" panose="05000000000000000000" pitchFamily="2" charset="2"/>
              </a:rPr>
              <a:t>		◊  </a:t>
            </a:r>
            <a:r>
              <a:rPr lang="en-US" dirty="0" smtClean="0">
                <a:sym typeface="Wingdings" panose="05000000000000000000" pitchFamily="2" charset="2"/>
              </a:rPr>
              <a:t>Needed</a:t>
            </a:r>
            <a:endParaRPr lang="en-US" dirty="0">
              <a:sym typeface="Wingdings" panose="05000000000000000000" pitchFamily="2" charset="2"/>
            </a:endParaRPr>
          </a:p>
          <a:p>
            <a:pPr>
              <a:buNone/>
              <a:defRPr/>
            </a:pPr>
            <a:r>
              <a:rPr lang="en-US" dirty="0">
                <a:sym typeface="Wingdings" panose="05000000000000000000" pitchFamily="2" charset="2"/>
              </a:rPr>
              <a:t>		◊  </a:t>
            </a:r>
            <a:r>
              <a:rPr lang="en-US" dirty="0" smtClean="0">
                <a:sym typeface="Wingdings" panose="05000000000000000000" pitchFamily="2" charset="2"/>
              </a:rPr>
              <a:t>Wanted</a:t>
            </a:r>
            <a:endParaRPr lang="en-US" dirty="0">
              <a:sym typeface="Wingdings" panose="05000000000000000000" pitchFamily="2" charset="2"/>
            </a:endParaRPr>
          </a:p>
          <a:p>
            <a:pPr>
              <a:buNone/>
              <a:defRPr/>
            </a:pPr>
            <a:r>
              <a:rPr lang="en-US" dirty="0" smtClean="0">
                <a:sym typeface="Wingdings" panose="05000000000000000000" pitchFamily="2" charset="2"/>
              </a:rPr>
              <a:t>		◊  Makes Sense</a:t>
            </a:r>
            <a:endParaRPr lang="en-US" dirty="0">
              <a:sym typeface="Wingdings" panose="05000000000000000000" pitchFamily="2" charset="2"/>
            </a:endParaRPr>
          </a:p>
          <a:p>
            <a:pPr>
              <a:buNone/>
              <a:defRPr/>
            </a:pPr>
            <a:r>
              <a:rPr lang="en-US" dirty="0">
                <a:sym typeface="Wingdings" panose="05000000000000000000" pitchFamily="2" charset="2"/>
              </a:rPr>
              <a:t>  </a:t>
            </a:r>
            <a:r>
              <a:rPr lang="en-US" dirty="0" smtClean="0">
                <a:sym typeface="Wingdings" panose="05000000000000000000" pitchFamily="2" charset="2"/>
              </a:rPr>
              <a:t>Consider “F/B/O”</a:t>
            </a:r>
            <a:endParaRPr lang="en-US" dirty="0">
              <a:sym typeface="Wingdings" panose="05000000000000000000" pitchFamily="2" charset="2"/>
            </a:endParaRPr>
          </a:p>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Separate the Fruit From the Tree</a:t>
            </a:r>
          </a:p>
          <a:p>
            <a:pPr eaLnBrk="1" hangingPunct="1">
              <a:buFont typeface="Wingdings" panose="05000000000000000000" pitchFamily="2" charset="2"/>
              <a:buNone/>
              <a:defRPr/>
            </a:pPr>
            <a:endParaRPr lang="en-US" dirty="0" smtClean="0">
              <a:latin typeface="Georgia" panose="02040502050405020303" pitchFamily="18" charset="0"/>
            </a:endParaRPr>
          </a:p>
        </p:txBody>
      </p:sp>
    </p:spTree>
    <p:extLst>
      <p:ext uri="{BB962C8B-B14F-4D97-AF65-F5344CB8AC3E}">
        <p14:creationId xmlns:p14="http://schemas.microsoft.com/office/powerpoint/2010/main" val="78908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7337" y="762000"/>
            <a:ext cx="8816975" cy="747897"/>
          </a:xfrm>
          <a:noFill/>
          <a:ln/>
        </p:spPr>
        <p:txBody>
          <a:bodyPr>
            <a:noAutofit/>
          </a:bodyPr>
          <a:lstStyle/>
          <a:p>
            <a:pPr algn="ctr"/>
            <a:r>
              <a:rPr lang="en-US" sz="4400" dirty="0" smtClean="0">
                <a:latin typeface="+mj-lt"/>
              </a:rPr>
              <a:t>A VOLUNTARY TAX? </a:t>
            </a:r>
            <a:endParaRPr lang="en-US" sz="4400" dirty="0">
              <a:latin typeface="+mj-lt"/>
            </a:endParaRPr>
          </a:p>
        </p:txBody>
      </p:sp>
      <p:pic>
        <p:nvPicPr>
          <p:cNvPr id="5" name="Content Placeholder 4"/>
          <p:cNvPicPr>
            <a:picLocks noGrp="1" noChangeAspect="1"/>
          </p:cNvPicPr>
          <p:nvPr>
            <p:ph idx="1"/>
          </p:nvPr>
        </p:nvPicPr>
        <p:blipFill rotWithShape="1">
          <a:blip r:embed="rId2"/>
          <a:srcRect l="-314" t="4957" r="-338" b="6078"/>
          <a:stretch/>
        </p:blipFill>
        <p:spPr>
          <a:xfrm>
            <a:off x="2723614" y="1736202"/>
            <a:ext cx="3724422" cy="4467828"/>
          </a:xfrm>
          <a:prstGeom prst="rect">
            <a:avLst/>
          </a:prstGeom>
          <a:ln w="28575">
            <a:solidFill>
              <a:schemeClr val="tx1"/>
            </a:solidFill>
          </a:ln>
        </p:spPr>
      </p:pic>
      <p:sp>
        <p:nvSpPr>
          <p:cNvPr id="3" name="Rectangle 2"/>
          <p:cNvSpPr/>
          <p:nvPr/>
        </p:nvSpPr>
        <p:spPr>
          <a:xfrm>
            <a:off x="609600" y="279516"/>
            <a:ext cx="3042564" cy="369332"/>
          </a:xfrm>
          <a:prstGeom prst="rect">
            <a:avLst/>
          </a:prstGeom>
        </p:spPr>
        <p:txBody>
          <a:bodyPr wrap="none">
            <a:spAutoFit/>
          </a:bodyPr>
          <a:lstStyle/>
          <a:p>
            <a:r>
              <a:rPr lang="en-US" dirty="0"/>
              <a:t>WISH </a:t>
            </a:r>
            <a:r>
              <a:rPr lang="en-US" dirty="0" smtClean="0"/>
              <a:t>LIST #5 – Transfer Taxes </a:t>
            </a:r>
            <a:endParaRPr lang="en-US" dirty="0"/>
          </a:p>
        </p:txBody>
      </p:sp>
    </p:spTree>
    <p:extLst>
      <p:ext uri="{BB962C8B-B14F-4D97-AF65-F5344CB8AC3E}">
        <p14:creationId xmlns:p14="http://schemas.microsoft.com/office/powerpoint/2010/main" val="370664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3648" y="381000"/>
            <a:ext cx="8382000" cy="664797"/>
          </a:xfrm>
        </p:spPr>
        <p:txBody>
          <a:bodyPr>
            <a:normAutofit/>
          </a:bodyPr>
          <a:lstStyle/>
          <a:p>
            <a:pPr algn="ctr"/>
            <a:r>
              <a:rPr lang="en-US" sz="4400" dirty="0">
                <a:latin typeface="+mj-lt"/>
              </a:rPr>
              <a:t>PRIMARY DISCUSSION TOPICS</a:t>
            </a:r>
          </a:p>
        </p:txBody>
      </p:sp>
      <p:sp>
        <p:nvSpPr>
          <p:cNvPr id="3" name="Content Placeholder 2"/>
          <p:cNvSpPr>
            <a:spLocks noGrp="1"/>
          </p:cNvSpPr>
          <p:nvPr>
            <p:ph idx="1"/>
          </p:nvPr>
        </p:nvSpPr>
        <p:spPr>
          <a:xfrm>
            <a:off x="220059" y="2209800"/>
            <a:ext cx="8514272" cy="4056495"/>
          </a:xfrm>
        </p:spPr>
        <p:txBody>
          <a:bodyPr/>
          <a:lstStyle/>
          <a:p>
            <a:endParaRPr lang="en-US" sz="3600" dirty="0">
              <a:solidFill>
                <a:schemeClr val="tx1"/>
              </a:solidFill>
              <a:latin typeface="+mn-lt"/>
            </a:endParaRPr>
          </a:p>
          <a:p>
            <a:pPr marL="457200" indent="-457200">
              <a:buClrTx/>
              <a:buFont typeface="Wingdings" panose="05000000000000000000" pitchFamily="2" charset="2"/>
              <a:buChar char="q"/>
            </a:pPr>
            <a:r>
              <a:rPr lang="en-US" sz="3200" dirty="0" smtClean="0">
                <a:solidFill>
                  <a:schemeClr val="tx1"/>
                </a:solidFill>
                <a:latin typeface="+mn-lt"/>
                <a:sym typeface="Wingdings" panose="05000000000000000000" pitchFamily="2" charset="2"/>
              </a:rPr>
              <a:t>Is There a Single “Best” Trust Design Strategy?</a:t>
            </a:r>
            <a:endParaRPr lang="en-US" sz="3200" dirty="0">
              <a:solidFill>
                <a:schemeClr val="tx1"/>
              </a:solidFill>
              <a:latin typeface="+mn-lt"/>
              <a:sym typeface="Wingdings" panose="05000000000000000000" pitchFamily="2" charset="2"/>
            </a:endParaRPr>
          </a:p>
          <a:p>
            <a:pPr marL="457200" indent="-457200">
              <a:buClrTx/>
              <a:buFont typeface="Wingdings" panose="05000000000000000000" pitchFamily="2" charset="2"/>
              <a:buChar char="q"/>
            </a:pPr>
            <a:r>
              <a:rPr lang="en-US" sz="3200" dirty="0" smtClean="0">
                <a:solidFill>
                  <a:schemeClr val="tx1"/>
                </a:solidFill>
                <a:latin typeface="+mn-lt"/>
                <a:sym typeface="Wingdings" panose="05000000000000000000" pitchFamily="2" charset="2"/>
              </a:rPr>
              <a:t>Structuring Trusts</a:t>
            </a:r>
          </a:p>
          <a:p>
            <a:pPr marL="0" indent="0">
              <a:buNone/>
            </a:pPr>
            <a:r>
              <a:rPr lang="en-US" sz="2800" dirty="0" smtClean="0">
                <a:sym typeface="Wingdings" panose="05000000000000000000" pitchFamily="2" charset="2"/>
              </a:rPr>
              <a:t>	◊ The Competent Inheritor</a:t>
            </a:r>
            <a:endParaRPr lang="en-US" sz="2800" dirty="0">
              <a:sym typeface="Wingdings" panose="05000000000000000000" pitchFamily="2" charset="2"/>
            </a:endParaRPr>
          </a:p>
          <a:p>
            <a:pPr marL="0" indent="0">
              <a:buNone/>
            </a:pPr>
            <a:r>
              <a:rPr lang="en-US" sz="2800" dirty="0" smtClean="0">
                <a:sym typeface="Wingdings" panose="05000000000000000000" pitchFamily="2" charset="2"/>
              </a:rPr>
              <a:t>	◊ Others</a:t>
            </a:r>
            <a:endParaRPr lang="en-US" sz="2800" dirty="0">
              <a:solidFill>
                <a:schemeClr val="tx1"/>
              </a:solidFill>
              <a:sym typeface="Wingdings" panose="05000000000000000000" pitchFamily="2" charset="2"/>
            </a:endParaRPr>
          </a:p>
          <a:p>
            <a:pPr marL="457200" indent="-457200">
              <a:buClrTx/>
              <a:buFont typeface="Wingdings" panose="05000000000000000000" pitchFamily="2" charset="2"/>
              <a:buChar char="q"/>
            </a:pPr>
            <a:r>
              <a:rPr lang="en-US" sz="3200" dirty="0" smtClean="0">
                <a:solidFill>
                  <a:schemeClr val="tx1"/>
                </a:solidFill>
                <a:latin typeface="+mn-lt"/>
                <a:sym typeface="Wingdings" panose="05000000000000000000" pitchFamily="2" charset="2"/>
              </a:rPr>
              <a:t>The “Use” Trust – Simpler Than a RT</a:t>
            </a:r>
          </a:p>
          <a:p>
            <a:pPr marL="457200" indent="-457200">
              <a:buClrTx/>
              <a:buFont typeface="Wingdings" panose="05000000000000000000" pitchFamily="2" charset="2"/>
              <a:buChar char="q"/>
            </a:pPr>
            <a:r>
              <a:rPr lang="en-US" dirty="0" smtClean="0">
                <a:sym typeface="Wingdings" panose="05000000000000000000" pitchFamily="2" charset="2"/>
              </a:rPr>
              <a:t>Modern Trust Design Offers Powerful I/T Shelter Opportunities</a:t>
            </a:r>
            <a:endParaRPr lang="en-US" sz="3200" dirty="0">
              <a:solidFill>
                <a:schemeClr val="tx1"/>
              </a:solidFill>
              <a:latin typeface="+mn-lt"/>
              <a:sym typeface="Wingdings" panose="05000000000000000000" pitchFamily="2" charset="2"/>
            </a:endParaRPr>
          </a:p>
        </p:txBody>
      </p:sp>
    </p:spTree>
    <p:extLst>
      <p:ext uri="{BB962C8B-B14F-4D97-AF65-F5344CB8AC3E}">
        <p14:creationId xmlns:p14="http://schemas.microsoft.com/office/powerpoint/2010/main" val="175937871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4788" y="366713"/>
            <a:ext cx="8816975" cy="747897"/>
          </a:xfrm>
          <a:noFill/>
          <a:ln/>
        </p:spPr>
        <p:txBody>
          <a:bodyPr>
            <a:noAutofit/>
          </a:bodyPr>
          <a:lstStyle/>
          <a:p>
            <a:pPr algn="ctr"/>
            <a:r>
              <a:rPr lang="en-US" sz="4400" dirty="0" smtClean="0">
                <a:latin typeface="+mj-lt"/>
              </a:rPr>
              <a:t>TRANSFER TAXES</a:t>
            </a:r>
            <a:endParaRPr lang="en-US" sz="4400" dirty="0">
              <a:latin typeface="+mj-lt"/>
            </a:endParaRPr>
          </a:p>
        </p:txBody>
      </p:sp>
      <p:sp>
        <p:nvSpPr>
          <p:cNvPr id="23555" name="Rectangle 3"/>
          <p:cNvSpPr>
            <a:spLocks noGrp="1" noChangeArrowheads="1"/>
          </p:cNvSpPr>
          <p:nvPr>
            <p:ph idx="1"/>
          </p:nvPr>
        </p:nvSpPr>
        <p:spPr>
          <a:xfrm>
            <a:off x="620902" y="1676400"/>
            <a:ext cx="8382000" cy="5312223"/>
          </a:xfrm>
          <a:noFill/>
          <a:ln/>
        </p:spPr>
        <p:txBody>
          <a:bodyPr>
            <a:normAutofit lnSpcReduction="10000"/>
          </a:bodyPr>
          <a:lstStyle/>
          <a:p>
            <a:pPr>
              <a:lnSpc>
                <a:spcPct val="90000"/>
              </a:lnSpc>
              <a:buFont typeface="Wingdings" panose="05000000000000000000" pitchFamily="2" charset="2"/>
              <a:buNone/>
            </a:pPr>
            <a:r>
              <a:rPr lang="en-US" sz="2800" b="1" i="1" dirty="0">
                <a:latin typeface="Times New Roman" panose="02020603050405020304" pitchFamily="18" charset="0"/>
              </a:rPr>
              <a:t>  </a:t>
            </a:r>
            <a:endParaRPr lang="en-US" sz="2800" b="1" i="1" dirty="0">
              <a:solidFill>
                <a:schemeClr val="tx1"/>
              </a:solidFill>
              <a:latin typeface="Times New Roman" panose="02020603050405020304" pitchFamily="18" charset="0"/>
            </a:endParaRPr>
          </a:p>
          <a:p>
            <a:pPr>
              <a:buFont typeface="Wingdings" panose="05000000000000000000" pitchFamily="2" charset="2"/>
              <a:buNone/>
            </a:pPr>
            <a:r>
              <a:rPr lang="en-US" sz="4000" i="1" dirty="0">
                <a:solidFill>
                  <a:schemeClr val="tx1"/>
                </a:solidFill>
              </a:rPr>
              <a:t>	 	</a:t>
            </a:r>
            <a:r>
              <a:rPr lang="en-US" sz="3600" i="1" dirty="0">
                <a:solidFill>
                  <a:schemeClr val="tx1"/>
                </a:solidFill>
                <a:effectLst/>
                <a:latin typeface="Georgia" panose="02040502050405020303" pitchFamily="18" charset="0"/>
              </a:rPr>
              <a:t>“In fact, we haven’t got an estate tax, what we have is, you pay an estate tax if you want to; if you don’t want to, you don’t have to</a:t>
            </a:r>
            <a:r>
              <a:rPr lang="en-US" sz="3600" i="1" dirty="0" smtClean="0">
                <a:solidFill>
                  <a:schemeClr val="tx1"/>
                </a:solidFill>
                <a:effectLst/>
                <a:latin typeface="Georgia" panose="02040502050405020303" pitchFamily="18" charset="0"/>
              </a:rPr>
              <a:t>.” </a:t>
            </a:r>
          </a:p>
          <a:p>
            <a:pPr>
              <a:buFont typeface="Wingdings" panose="05000000000000000000" pitchFamily="2" charset="2"/>
              <a:buNone/>
            </a:pPr>
            <a:r>
              <a:rPr lang="en-US" sz="3600" i="1" dirty="0">
                <a:latin typeface="Georgia" panose="02040502050405020303" pitchFamily="18" charset="0"/>
              </a:rPr>
              <a:t>	</a:t>
            </a:r>
            <a:r>
              <a:rPr lang="en-US" sz="3600" i="1" dirty="0" smtClean="0">
                <a:latin typeface="Georgia" panose="02040502050405020303" pitchFamily="18" charset="0"/>
              </a:rPr>
              <a:t>			</a:t>
            </a:r>
            <a:r>
              <a:rPr lang="en-US" sz="3600" i="1" dirty="0" smtClean="0">
                <a:solidFill>
                  <a:schemeClr val="tx1"/>
                </a:solidFill>
                <a:effectLst/>
                <a:latin typeface="Georgia" panose="02040502050405020303" pitchFamily="18" charset="0"/>
              </a:rPr>
              <a:t>– </a:t>
            </a:r>
            <a:r>
              <a:rPr lang="en-US" i="1" dirty="0" smtClean="0">
                <a:solidFill>
                  <a:schemeClr val="tx1"/>
                </a:solidFill>
                <a:effectLst/>
                <a:latin typeface="Georgia" panose="02040502050405020303" pitchFamily="18" charset="0"/>
              </a:rPr>
              <a:t>Professor A. James Casner</a:t>
            </a:r>
            <a:endParaRPr lang="en-US" sz="3600" i="1" dirty="0">
              <a:solidFill>
                <a:schemeClr val="tx1"/>
              </a:solidFill>
            </a:endParaRPr>
          </a:p>
          <a:p>
            <a:pPr>
              <a:lnSpc>
                <a:spcPct val="90000"/>
              </a:lnSpc>
              <a:buFont typeface="Wingdings" panose="05000000000000000000" pitchFamily="2" charset="2"/>
              <a:buNone/>
            </a:pPr>
            <a:endParaRPr lang="en-US" sz="2400" dirty="0" smtClean="0">
              <a:solidFill>
                <a:schemeClr val="tx1"/>
              </a:solidFill>
              <a:latin typeface="Times New Roman" panose="02020603050405020304" pitchFamily="18" charset="0"/>
            </a:endParaRPr>
          </a:p>
          <a:p>
            <a:pPr>
              <a:lnSpc>
                <a:spcPct val="90000"/>
              </a:lnSpc>
              <a:buFont typeface="Wingdings" panose="05000000000000000000" pitchFamily="2" charset="2"/>
              <a:buNone/>
            </a:pPr>
            <a:endParaRPr lang="en-US" sz="2400" dirty="0">
              <a:solidFill>
                <a:schemeClr val="tx1"/>
              </a:solidFill>
              <a:latin typeface="Times New Roman" panose="02020603050405020304" pitchFamily="18" charset="0"/>
            </a:endParaRPr>
          </a:p>
          <a:p>
            <a:pPr algn="r">
              <a:lnSpc>
                <a:spcPct val="90000"/>
              </a:lnSpc>
              <a:buFont typeface="Wingdings" panose="05000000000000000000" pitchFamily="2" charset="2"/>
              <a:buNone/>
            </a:pPr>
            <a:r>
              <a:rPr lang="en-US" sz="2800" dirty="0">
                <a:solidFill>
                  <a:schemeClr val="tx1"/>
                </a:solidFill>
                <a:latin typeface="Georgia" panose="02040502050405020303" pitchFamily="18" charset="0"/>
              </a:rPr>
              <a:t>	 </a:t>
            </a:r>
            <a:endParaRPr lang="en-US" sz="2800" dirty="0" smtClean="0">
              <a:solidFill>
                <a:schemeClr val="tx1"/>
              </a:solidFill>
              <a:latin typeface="Georgia" panose="02040502050405020303" pitchFamily="18" charset="0"/>
            </a:endParaRPr>
          </a:p>
          <a:p>
            <a:pPr algn="r">
              <a:lnSpc>
                <a:spcPct val="90000"/>
              </a:lnSpc>
              <a:buFont typeface="Wingdings" panose="05000000000000000000" pitchFamily="2" charset="2"/>
              <a:buNone/>
            </a:pPr>
            <a:endParaRPr lang="en-US" sz="2800" dirty="0">
              <a:latin typeface="Georgia" panose="02040502050405020303" pitchFamily="18" charset="0"/>
            </a:endParaRPr>
          </a:p>
          <a:p>
            <a:pPr algn="r">
              <a:lnSpc>
                <a:spcPct val="90000"/>
              </a:lnSpc>
              <a:buFont typeface="Wingdings" panose="05000000000000000000" pitchFamily="2" charset="2"/>
              <a:buNone/>
            </a:pPr>
            <a:r>
              <a:rPr lang="en-US" sz="2800" dirty="0" smtClean="0">
                <a:solidFill>
                  <a:schemeClr val="tx1"/>
                </a:solidFill>
                <a:latin typeface="Georgia" panose="02040502050405020303" pitchFamily="18" charset="0"/>
              </a:rPr>
              <a:t> </a:t>
            </a:r>
            <a:r>
              <a:rPr lang="en-US" sz="2000" dirty="0">
                <a:solidFill>
                  <a:schemeClr val="tx1"/>
                </a:solidFill>
              </a:rPr>
              <a:t>Estate and Gift Taxes:  Hearings Before the House Ways and Means Committee 94th Congress, 2d. Sess., pt. 2, 1335 (March 15-23, 1976)</a:t>
            </a:r>
          </a:p>
          <a:p>
            <a:pPr algn="r">
              <a:lnSpc>
                <a:spcPct val="90000"/>
              </a:lnSpc>
              <a:buFont typeface="Wingdings" panose="05000000000000000000" pitchFamily="2" charset="2"/>
              <a:buNone/>
            </a:pPr>
            <a:endParaRPr lang="en-US" sz="2400" b="1" i="1" dirty="0"/>
          </a:p>
          <a:p>
            <a:pPr algn="ctr">
              <a:lnSpc>
                <a:spcPct val="90000"/>
              </a:lnSpc>
              <a:buFont typeface="Wingdings" panose="05000000000000000000" pitchFamily="2" charset="2"/>
              <a:buNone/>
            </a:pPr>
            <a:endParaRPr lang="en-US" sz="2000" dirty="0">
              <a:latin typeface="Times New Roman" panose="02020603050405020304" pitchFamily="18" charset="0"/>
            </a:endParaRPr>
          </a:p>
        </p:txBody>
      </p:sp>
    </p:spTree>
    <p:extLst>
      <p:ext uri="{BB962C8B-B14F-4D97-AF65-F5344CB8AC3E}">
        <p14:creationId xmlns:p14="http://schemas.microsoft.com/office/powerpoint/2010/main" val="26934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429000"/>
            <a:ext cx="8269793" cy="1509713"/>
          </a:xfrm>
        </p:spPr>
        <p:txBody>
          <a:bodyPr vert="horz" wrap="square" lIns="91440" tIns="45720" rIns="91440" bIns="45720" numCol="1" anchorCtr="0" compatLnSpc="1">
            <a:prstTxWarp prst="textNoShape">
              <a:avLst/>
            </a:prstTxWarp>
          </a:bodyPr>
          <a:lstStyle/>
          <a:p>
            <a:pPr marL="0" indent="0" algn="ctr">
              <a:buNone/>
            </a:pPr>
            <a:r>
              <a:rPr lang="en-US" sz="4400" b="1" dirty="0">
                <a:latin typeface="+mj-lt"/>
                <a:sym typeface="Wingdings" panose="05000000000000000000" pitchFamily="2" charset="2"/>
              </a:rPr>
              <a:t> </a:t>
            </a:r>
            <a:r>
              <a:rPr lang="en-US" sz="4800" b="1" dirty="0" smtClean="0">
                <a:latin typeface="+mj-lt"/>
                <a:sym typeface="Wingdings" panose="05000000000000000000" pitchFamily="2" charset="2"/>
              </a:rPr>
              <a:t>TRUSTS AS THE QUINTESSENTIAL INCOME TAX SHELTER</a:t>
            </a: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endParaRPr lang="en-US" sz="4400" b="1" dirty="0">
              <a:latin typeface="+mj-lt"/>
              <a:sym typeface="Wingdings" panose="05000000000000000000" pitchFamily="2" charset="2"/>
            </a:endParaRPr>
          </a:p>
        </p:txBody>
      </p:sp>
      <p:sp>
        <p:nvSpPr>
          <p:cNvPr id="2" name="TextBox 1"/>
          <p:cNvSpPr txBox="1"/>
          <p:nvPr/>
        </p:nvSpPr>
        <p:spPr>
          <a:xfrm>
            <a:off x="457200" y="381000"/>
            <a:ext cx="6705600" cy="369332"/>
          </a:xfrm>
          <a:prstGeom prst="rect">
            <a:avLst/>
          </a:prstGeom>
          <a:noFill/>
        </p:spPr>
        <p:txBody>
          <a:bodyPr wrap="square" rtlCol="0">
            <a:spAutoFit/>
          </a:bodyPr>
          <a:lstStyle/>
          <a:p>
            <a:r>
              <a:rPr lang="en-US" dirty="0" smtClean="0"/>
              <a:t>WISH LIST #5 – INCOME TAX PLANNING</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9696" y="253246"/>
            <a:ext cx="770224" cy="624840"/>
          </a:xfrm>
          <a:prstGeom prst="rect">
            <a:avLst/>
          </a:prstGeom>
        </p:spPr>
      </p:pic>
    </p:spTree>
    <p:extLst>
      <p:ext uri="{BB962C8B-B14F-4D97-AF65-F5344CB8AC3E}">
        <p14:creationId xmlns:p14="http://schemas.microsoft.com/office/powerpoint/2010/main" val="1140318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228600"/>
            <a:ext cx="8382000" cy="747897"/>
          </a:xfrm>
        </p:spPr>
        <p:txBody>
          <a:bodyPr>
            <a:noAutofit/>
          </a:bodyPr>
          <a:lstStyle/>
          <a:p>
            <a:pPr algn="ctr"/>
            <a:r>
              <a:rPr lang="en-US" sz="3600" dirty="0" smtClean="0">
                <a:latin typeface="+mj-lt"/>
              </a:rPr>
              <a:t>TRUSTS OFFER SUBSTANTIAL INCOME TAX PLANNING OPPORTUNITIES NOT AVAILABLE WITH OUTRIGHT TRANSFERS</a:t>
            </a:r>
            <a:endParaRPr lang="en-US" sz="3600" dirty="0">
              <a:latin typeface="+mj-lt"/>
            </a:endParaRPr>
          </a:p>
        </p:txBody>
      </p:sp>
      <p:sp>
        <p:nvSpPr>
          <p:cNvPr id="69635" name="Rectangle 3"/>
          <p:cNvSpPr>
            <a:spLocks noGrp="1" noChangeArrowheads="1"/>
          </p:cNvSpPr>
          <p:nvPr>
            <p:ph idx="1"/>
          </p:nvPr>
        </p:nvSpPr>
        <p:spPr>
          <a:xfrm>
            <a:off x="114300" y="2866663"/>
            <a:ext cx="8915400" cy="3779496"/>
          </a:xfrm>
        </p:spPr>
        <p:txBody>
          <a:bodyPr>
            <a:normAutofit fontScale="92500" lnSpcReduction="10000"/>
          </a:bodyPr>
          <a:lstStyle/>
          <a:p>
            <a:pPr>
              <a:buNone/>
            </a:pPr>
            <a:r>
              <a:rPr lang="en-US" sz="3500" dirty="0" smtClean="0">
                <a:solidFill>
                  <a:schemeClr val="tx1"/>
                </a:solidFill>
                <a:latin typeface="+mn-lt"/>
                <a:sym typeface="Wingdings" panose="05000000000000000000" pitchFamily="2" charset="2"/>
              </a:rPr>
              <a:t> </a:t>
            </a:r>
            <a:r>
              <a:rPr lang="en-US" sz="3500" dirty="0" smtClean="0">
                <a:solidFill>
                  <a:schemeClr val="tx1"/>
                </a:solidFill>
                <a:latin typeface="+mn-lt"/>
              </a:rPr>
              <a:t>Rethinking Trusts as an Income Tax Sheltering Strategy</a:t>
            </a:r>
            <a:endParaRPr lang="en-US" sz="3500" dirty="0">
              <a:solidFill>
                <a:schemeClr val="tx1"/>
              </a:solidFill>
              <a:latin typeface="+mn-lt"/>
            </a:endParaRPr>
          </a:p>
          <a:p>
            <a:pPr>
              <a:lnSpc>
                <a:spcPct val="120000"/>
              </a:lnSpc>
              <a:buFont typeface="Wingdings" panose="05000000000000000000" pitchFamily="2" charset="2"/>
              <a:buNone/>
            </a:pPr>
            <a:r>
              <a:rPr lang="en-US" sz="3000" dirty="0">
                <a:solidFill>
                  <a:schemeClr val="tx1"/>
                </a:solidFill>
                <a:latin typeface="+mn-lt"/>
                <a:sym typeface="Wingdings" panose="05000000000000000000" pitchFamily="2" charset="2"/>
              </a:rPr>
              <a:t>		</a:t>
            </a:r>
            <a:r>
              <a:rPr lang="en-US" sz="3000" dirty="0" smtClean="0">
                <a:solidFill>
                  <a:schemeClr val="tx1"/>
                </a:solidFill>
                <a:latin typeface="+mn-lt"/>
                <a:sym typeface="Wingdings" panose="05000000000000000000" pitchFamily="2" charset="2"/>
              </a:rPr>
              <a:t>◊ </a:t>
            </a:r>
            <a:r>
              <a:rPr lang="en-US" sz="3000" dirty="0" smtClean="0">
                <a:solidFill>
                  <a:schemeClr val="tx1"/>
                </a:solidFill>
                <a:latin typeface="+mn-lt"/>
              </a:rPr>
              <a:t>Misperception – Because of Compressed Trust 		   Income Tax Brackets Trusts Are Inefficient</a:t>
            </a:r>
            <a:endParaRPr lang="en-US" sz="3000" dirty="0" smtClean="0">
              <a:solidFill>
                <a:schemeClr val="tx1"/>
              </a:solidFill>
              <a:latin typeface="+mn-lt"/>
              <a:sym typeface="Wingdings" panose="05000000000000000000" pitchFamily="2" charset="2"/>
            </a:endParaRPr>
          </a:p>
          <a:p>
            <a:pPr>
              <a:lnSpc>
                <a:spcPct val="90000"/>
              </a:lnSpc>
              <a:buFont typeface="Wingdings" panose="05000000000000000000" pitchFamily="2" charset="2"/>
              <a:buNone/>
            </a:pPr>
            <a:r>
              <a:rPr lang="en-US" sz="3500" dirty="0" smtClean="0">
                <a:solidFill>
                  <a:schemeClr val="tx1"/>
                </a:solidFill>
                <a:latin typeface="+mn-lt"/>
                <a:sym typeface="Wingdings" panose="05000000000000000000" pitchFamily="2" charset="2"/>
              </a:rPr>
              <a:t>  </a:t>
            </a:r>
            <a:r>
              <a:rPr lang="en-US" sz="3500" dirty="0" smtClean="0">
                <a:solidFill>
                  <a:schemeClr val="tx1"/>
                </a:solidFill>
                <a:latin typeface="+mn-lt"/>
              </a:rPr>
              <a:t>Virtues</a:t>
            </a:r>
            <a:endParaRPr lang="en-US" sz="3500" dirty="0">
              <a:solidFill>
                <a:schemeClr val="tx1"/>
              </a:solidFill>
              <a:latin typeface="+mn-lt"/>
            </a:endParaRPr>
          </a:p>
          <a:p>
            <a:pPr>
              <a:lnSpc>
                <a:spcPct val="120000"/>
              </a:lnSpc>
              <a:buFont typeface="Wingdings" panose="05000000000000000000" pitchFamily="2" charset="2"/>
              <a:buNone/>
            </a:pPr>
            <a:r>
              <a:rPr lang="en-US" sz="3000" dirty="0">
                <a:solidFill>
                  <a:schemeClr val="tx1"/>
                </a:solidFill>
                <a:latin typeface="+mn-lt"/>
                <a:sym typeface="Wingdings" panose="05000000000000000000" pitchFamily="2" charset="2"/>
              </a:rPr>
              <a:t>		</a:t>
            </a:r>
            <a:r>
              <a:rPr lang="en-US" sz="3000" dirty="0" smtClean="0">
                <a:solidFill>
                  <a:schemeClr val="tx1"/>
                </a:solidFill>
                <a:latin typeface="+mn-lt"/>
                <a:sym typeface="Wingdings" panose="05000000000000000000" pitchFamily="2" charset="2"/>
              </a:rPr>
              <a:t>◊ </a:t>
            </a:r>
            <a:r>
              <a:rPr lang="en-US" sz="3000" dirty="0" smtClean="0">
                <a:solidFill>
                  <a:schemeClr val="tx1"/>
                </a:solidFill>
                <a:latin typeface="+mn-lt"/>
              </a:rPr>
              <a:t>Sprinkling to Low Brackets</a:t>
            </a:r>
          </a:p>
          <a:p>
            <a:pPr>
              <a:buNone/>
            </a:pPr>
            <a:r>
              <a:rPr lang="en-US" sz="3000" dirty="0">
                <a:solidFill>
                  <a:schemeClr val="tx1"/>
                </a:solidFill>
                <a:latin typeface="+mn-lt"/>
                <a:sym typeface="Wingdings" panose="05000000000000000000" pitchFamily="2" charset="2"/>
              </a:rPr>
              <a:t>		</a:t>
            </a:r>
            <a:r>
              <a:rPr lang="en-US" sz="3000" dirty="0" smtClean="0">
                <a:solidFill>
                  <a:schemeClr val="tx1"/>
                </a:solidFill>
                <a:latin typeface="+mn-lt"/>
                <a:sym typeface="Wingdings" panose="05000000000000000000" pitchFamily="2" charset="2"/>
              </a:rPr>
              <a:t>◊ </a:t>
            </a:r>
            <a:r>
              <a:rPr lang="en-US" sz="3000" dirty="0" smtClean="0">
                <a:solidFill>
                  <a:schemeClr val="tx1"/>
                </a:solidFill>
                <a:latin typeface="+mn-lt"/>
              </a:rPr>
              <a:t>State Income Tax Avoidance Opportunities</a:t>
            </a:r>
          </a:p>
          <a:p>
            <a:pPr marL="0" indent="0">
              <a:buNone/>
            </a:pPr>
            <a:r>
              <a:rPr lang="en-US" sz="3000" dirty="0" smtClean="0">
                <a:solidFill>
                  <a:schemeClr val="tx1"/>
                </a:solidFill>
                <a:latin typeface="+mn-lt"/>
                <a:sym typeface="Wingdings" panose="05000000000000000000" pitchFamily="2" charset="2"/>
              </a:rPr>
              <a:t>	◊ </a:t>
            </a:r>
            <a:r>
              <a:rPr lang="en-US" sz="3000" dirty="0" smtClean="0">
                <a:solidFill>
                  <a:schemeClr val="tx1"/>
                </a:solidFill>
                <a:latin typeface="+mn-lt"/>
              </a:rPr>
              <a:t>Basis Planning</a:t>
            </a:r>
            <a:endParaRPr lang="en-US" sz="3000" dirty="0">
              <a:solidFill>
                <a:schemeClr val="tx1"/>
              </a:solidFill>
              <a:latin typeface="+mn-lt"/>
            </a:endParaRPr>
          </a:p>
          <a:p>
            <a:pPr marL="0" indent="0">
              <a:lnSpc>
                <a:spcPct val="90000"/>
              </a:lnSpc>
              <a:buNone/>
            </a:pPr>
            <a:endParaRPr lang="en-US" dirty="0">
              <a:solidFill>
                <a:schemeClr val="tx1"/>
              </a:solidFill>
              <a:latin typeface="+mn-lt"/>
              <a:sym typeface="Wingdings" panose="05000000000000000000" pitchFamily="2" charset="2"/>
            </a:endParaRPr>
          </a:p>
        </p:txBody>
      </p:sp>
    </p:spTree>
    <p:extLst>
      <p:ext uri="{BB962C8B-B14F-4D97-AF65-F5344CB8AC3E}">
        <p14:creationId xmlns:p14="http://schemas.microsoft.com/office/powerpoint/2010/main" val="184472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a:bodyPr>
          <a:lstStyle/>
          <a:p>
            <a:pPr algn="ctr" eaLnBrk="1" hangingPunct="1">
              <a:defRPr/>
            </a:pPr>
            <a:r>
              <a:rPr lang="en-US" sz="4400" dirty="0" smtClean="0"/>
              <a:t>BASICS</a:t>
            </a:r>
            <a:endParaRPr lang="en-US" sz="4400" dirty="0" smtClean="0">
              <a:latin typeface="+mj-lt"/>
            </a:endParaRPr>
          </a:p>
        </p:txBody>
      </p:sp>
      <p:sp>
        <p:nvSpPr>
          <p:cNvPr id="53251" name="Rectangle 3"/>
          <p:cNvSpPr>
            <a:spLocks noGrp="1" noChangeArrowheads="1"/>
          </p:cNvSpPr>
          <p:nvPr>
            <p:ph idx="1"/>
          </p:nvPr>
        </p:nvSpPr>
        <p:spPr>
          <a:xfrm>
            <a:off x="228600" y="3200400"/>
            <a:ext cx="8229600" cy="3456331"/>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Sprinkling</a:t>
            </a: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Bracket Leveling</a:t>
            </a:r>
          </a:p>
          <a:p>
            <a:pPr>
              <a:buNone/>
              <a:defRPr/>
            </a:pPr>
            <a:r>
              <a:rPr lang="en-US" sz="2800" dirty="0" smtClean="0">
                <a:sym typeface="Wingdings" panose="05000000000000000000" pitchFamily="2" charset="2"/>
              </a:rPr>
              <a:t>		◊  65-Day Rule</a:t>
            </a:r>
            <a:endParaRPr lang="en-US" sz="2800" dirty="0">
              <a:solidFill>
                <a:schemeClr val="tx1"/>
              </a:solidFill>
              <a:latin typeface="+mn-lt"/>
              <a:sym typeface="Wingdings" panose="05000000000000000000" pitchFamily="2" charset="2"/>
            </a:endParaRPr>
          </a:p>
          <a:p>
            <a:pPr>
              <a:buNone/>
              <a:defRPr/>
            </a:pPr>
            <a:r>
              <a:rPr lang="en-US" dirty="0" smtClean="0">
                <a:solidFill>
                  <a:schemeClr val="tx1"/>
                </a:solidFill>
                <a:latin typeface="+mn-lt"/>
                <a:sym typeface="Wingdings" panose="05000000000000000000" pitchFamily="2" charset="2"/>
              </a:rPr>
              <a:t>  State Income Taxes</a:t>
            </a:r>
          </a:p>
          <a:p>
            <a:pPr>
              <a:buNone/>
              <a:defRPr/>
            </a:pPr>
            <a:r>
              <a:rPr lang="en-US" sz="3600" dirty="0">
                <a:sym typeface="Wingdings" panose="05000000000000000000" pitchFamily="2" charset="2"/>
              </a:rPr>
              <a:t>		</a:t>
            </a:r>
            <a:r>
              <a:rPr lang="en-US" sz="2800" dirty="0">
                <a:sym typeface="Wingdings" panose="05000000000000000000" pitchFamily="2" charset="2"/>
              </a:rPr>
              <a:t>◊  </a:t>
            </a:r>
            <a:r>
              <a:rPr lang="en-US" sz="2800" dirty="0" smtClean="0">
                <a:sym typeface="Wingdings" panose="05000000000000000000" pitchFamily="2" charset="2"/>
              </a:rPr>
              <a:t>Compounding – The 8</a:t>
            </a:r>
            <a:r>
              <a:rPr lang="en-US" sz="2800" baseline="30000" dirty="0" smtClean="0">
                <a:sym typeface="Wingdings" panose="05000000000000000000" pitchFamily="2" charset="2"/>
              </a:rPr>
              <a:t>th</a:t>
            </a:r>
            <a:r>
              <a:rPr lang="en-US" sz="2800" dirty="0" smtClean="0">
                <a:sym typeface="Wingdings" panose="05000000000000000000" pitchFamily="2" charset="2"/>
              </a:rPr>
              <a:t> Wonder of the World*</a:t>
            </a:r>
            <a:endParaRPr lang="en-US" sz="2800" dirty="0">
              <a:sym typeface="Wingdings" panose="05000000000000000000" pitchFamily="2" charset="2"/>
            </a:endParaRP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r>
              <a:rPr lang="en-US" sz="1800" dirty="0" smtClean="0"/>
              <a:t>*Power of Compounding Attributed to Albert Einstein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048000"/>
            <a:ext cx="770224" cy="62484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4419600"/>
            <a:ext cx="770224" cy="624840"/>
          </a:xfrm>
          <a:prstGeom prst="rect">
            <a:avLst/>
          </a:prstGeom>
        </p:spPr>
      </p:pic>
    </p:spTree>
    <p:extLst>
      <p:ext uri="{BB962C8B-B14F-4D97-AF65-F5344CB8AC3E}">
        <p14:creationId xmlns:p14="http://schemas.microsoft.com/office/powerpoint/2010/main" val="4275595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06145" y="1332244"/>
          <a:ext cx="8257032" cy="2076928"/>
        </p:xfrm>
        <a:graphic>
          <a:graphicData uri="http://schemas.openxmlformats.org/drawingml/2006/table">
            <a:tbl>
              <a:tblPr>
                <a:tableStyleId>{5C22544A-7EE6-4342-B048-85BDC9FD1C3A}</a:tableStyleId>
              </a:tblPr>
              <a:tblGrid>
                <a:gridCol w="2698442"/>
                <a:gridCol w="2122370"/>
                <a:gridCol w="1101612"/>
                <a:gridCol w="2334608"/>
              </a:tblGrid>
              <a:tr h="190024">
                <a:tc gridSpan="4">
                  <a:txBody>
                    <a:bodyPr/>
                    <a:lstStyle/>
                    <a:p>
                      <a:pPr algn="ctr" fontAlgn="b"/>
                      <a:r>
                        <a:rPr lang="en-US" sz="1200" u="none" strike="noStrike" dirty="0">
                          <a:effectLst/>
                        </a:rPr>
                        <a:t>Impact of State Income Tax on Dynasty Trusts</a:t>
                      </a:r>
                      <a:endParaRPr lang="en-US" sz="1200" b="0" i="0" u="none" strike="noStrike" dirty="0">
                        <a:solidFill>
                          <a:srgbClr val="000000"/>
                        </a:solidFill>
                        <a:effectLst/>
                        <a:latin typeface="Calibri" panose="020F0502020204030204" pitchFamily="34" charset="0"/>
                      </a:endParaRPr>
                    </a:p>
                  </a:txBody>
                  <a:tcPr marL="7144" marR="7144" marT="7144" marB="0" anchor="b"/>
                </a:tc>
                <a:tc hMerge="1">
                  <a:txBody>
                    <a:bodyPr/>
                    <a:lstStyle/>
                    <a:p>
                      <a:endParaRPr lang="en-US"/>
                    </a:p>
                  </a:txBody>
                  <a:tcPr/>
                </a:tc>
                <a:tc hMerge="1">
                  <a:txBody>
                    <a:bodyPr/>
                    <a:lstStyle/>
                    <a:p>
                      <a:endParaRPr lang="en-US"/>
                    </a:p>
                  </a:txBody>
                  <a:tcPr/>
                </a:tc>
                <a:tc hMerge="1">
                  <a:txBody>
                    <a:bodyPr/>
                    <a:lstStyle/>
                    <a:p>
                      <a:endParaRPr lang="en-US"/>
                    </a:p>
                  </a:txBody>
                  <a:tcPr/>
                </a:tc>
              </a:tr>
              <a:tr h="167164">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r>
              <a:tr h="1006153">
                <a:tc gridSpan="4">
                  <a:txBody>
                    <a:bodyPr/>
                    <a:lstStyle/>
                    <a:p>
                      <a:pPr algn="l" fontAlgn="b"/>
                      <a:r>
                        <a:rPr lang="en-US" sz="1100" u="none" strike="noStrike" dirty="0" smtClean="0">
                          <a:effectLst/>
                        </a:rPr>
                        <a:t>This model compares the impact of state income tax for a dynasty trust over the period of 120 years.  The hypothetical trust has one group of stock that pays annual dividends at a constant rate (x% of principal).  The stock's value grows by y% per year.  We assume that all dividends, after tax, are reinvested in the same stock.  All income is in the form of dividends, so it is taxed as ordinary income.  We compare the ultimate impact of the state income tax by comparing the value of the trust assets depending on whether the trust is situated in New York (outside New York City and within New York City), California, Massachusetts, or in a state that does not impose an income tax.  The income tax rates are based on 2014 state rates, updated for 2015 when available, and 2015 Federal income tax rates.</a:t>
                      </a:r>
                      <a:endParaRPr lang="en-US" sz="1100" b="0" i="0" u="none" strike="noStrike" dirty="0">
                        <a:solidFill>
                          <a:srgbClr val="000000"/>
                        </a:solidFill>
                        <a:effectLst/>
                        <a:latin typeface="Calibri" panose="020F0502020204030204" pitchFamily="34" charset="0"/>
                      </a:endParaRPr>
                    </a:p>
                  </a:txBody>
                  <a:tcPr marL="7144" marR="7144" marT="7144" marB="0" anchor="b"/>
                </a:tc>
                <a:tc hMerge="1">
                  <a:txBody>
                    <a:bodyPr/>
                    <a:lstStyle/>
                    <a:p>
                      <a:endParaRPr lang="en-US"/>
                    </a:p>
                  </a:txBody>
                  <a:tcPr/>
                </a:tc>
                <a:tc hMerge="1">
                  <a:txBody>
                    <a:bodyPr/>
                    <a:lstStyle/>
                    <a:p>
                      <a:endParaRPr lang="en-US"/>
                    </a:p>
                  </a:txBody>
                  <a:tcPr/>
                </a:tc>
                <a:tc hMerge="1">
                  <a:txBody>
                    <a:bodyPr/>
                    <a:lstStyle/>
                    <a:p>
                      <a:endParaRPr lang="en-US"/>
                    </a:p>
                  </a:txBody>
                  <a:tcPr/>
                </a:tc>
              </a:tr>
              <a:tr h="167164">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r>
              <a:tr h="167164">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100" u="none" strike="noStrike" dirty="0">
                          <a:effectLst/>
                        </a:rPr>
                        <a:t>Trust Principal</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dirty="0">
                          <a:effectLst/>
                        </a:rPr>
                        <a:t>$1,000,000</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r>
              <a:tr h="167164">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100" u="none" strike="noStrike" dirty="0">
                          <a:effectLst/>
                        </a:rPr>
                        <a:t>Annual Dividends</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r>
              <a:tr h="167164">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100" u="none" strike="noStrike" dirty="0">
                          <a:effectLst/>
                        </a:rPr>
                        <a:t>Annual Appreciation of Principal</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r>
            </a:tbl>
          </a:graphicData>
        </a:graphic>
      </p:graphicFrame>
      <p:graphicFrame>
        <p:nvGraphicFramePr>
          <p:cNvPr id="4" name="Chart 3"/>
          <p:cNvGraphicFramePr>
            <a:graphicFrameLocks/>
          </p:cNvGraphicFramePr>
          <p:nvPr>
            <p:extLst/>
          </p:nvPr>
        </p:nvGraphicFramePr>
        <p:xfrm>
          <a:off x="2499313" y="3458223"/>
          <a:ext cx="4136231"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71677" y="988111"/>
            <a:ext cx="8191500" cy="300082"/>
          </a:xfrm>
          <a:prstGeom prst="rect">
            <a:avLst/>
          </a:prstGeom>
          <a:noFill/>
        </p:spPr>
        <p:txBody>
          <a:bodyPr wrap="square" rtlCol="0">
            <a:spAutoFit/>
          </a:bodyPr>
          <a:lstStyle/>
          <a:p>
            <a:pPr algn="ctr"/>
            <a:r>
              <a:rPr lang="en-US" sz="1350" b="1" dirty="0"/>
              <a:t>COMPARISION OF PAYING STATE INCOME TAXES AND NOT PAYING THE OVER TIME</a:t>
            </a:r>
            <a:endParaRPr lang="en-US" sz="1350" dirty="0"/>
          </a:p>
        </p:txBody>
      </p:sp>
      <p:sp>
        <p:nvSpPr>
          <p:cNvPr id="6" name="TextBox 5"/>
          <p:cNvSpPr txBox="1"/>
          <p:nvPr/>
        </p:nvSpPr>
        <p:spPr>
          <a:xfrm>
            <a:off x="914590" y="5582756"/>
            <a:ext cx="7305675" cy="369332"/>
          </a:xfrm>
          <a:prstGeom prst="rect">
            <a:avLst/>
          </a:prstGeom>
          <a:noFill/>
        </p:spPr>
        <p:txBody>
          <a:bodyPr wrap="square" rtlCol="0">
            <a:spAutoFit/>
          </a:bodyPr>
          <a:lstStyle/>
          <a:p>
            <a:pPr algn="ctr"/>
            <a:r>
              <a:rPr lang="en-US" sz="900" b="1" dirty="0">
                <a:latin typeface="Vrinda" panose="020B0502040204020203" pitchFamily="34" charset="0"/>
                <a:cs typeface="Vrinda" panose="020B0502040204020203" pitchFamily="34" charset="0"/>
              </a:rPr>
              <a:t>©2015 </a:t>
            </a:r>
            <a:r>
              <a:rPr lang="en-US" sz="900" b="1" dirty="0"/>
              <a:t>Chart prepared by Abigail O’Connor of Holland &amp; Knight</a:t>
            </a:r>
            <a:endParaRPr lang="en-US" sz="900" dirty="0"/>
          </a:p>
          <a:p>
            <a:pPr algn="ctr"/>
            <a:r>
              <a:rPr lang="en-US" sz="900" dirty="0">
                <a:hlinkClick r:id="rId3"/>
              </a:rPr>
              <a:t>abigail.oconnor@hklaw.com</a:t>
            </a:r>
            <a:r>
              <a:rPr lang="en-US" sz="900" dirty="0"/>
              <a:t> | </a:t>
            </a:r>
            <a:r>
              <a:rPr lang="en-US" sz="900" dirty="0">
                <a:hlinkClick r:id="rId4"/>
              </a:rPr>
              <a:t>www.hklaw.com</a:t>
            </a:r>
            <a:r>
              <a:rPr lang="en-US" sz="900" dirty="0"/>
              <a:t> </a:t>
            </a:r>
          </a:p>
        </p:txBody>
      </p:sp>
    </p:spTree>
    <p:extLst>
      <p:ext uri="{BB962C8B-B14F-4D97-AF65-F5344CB8AC3E}">
        <p14:creationId xmlns:p14="http://schemas.microsoft.com/office/powerpoint/2010/main" val="24275369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fontScale="90000"/>
          </a:bodyPr>
          <a:lstStyle/>
          <a:p>
            <a:pPr algn="ctr" eaLnBrk="1" hangingPunct="1">
              <a:defRPr/>
            </a:pPr>
            <a:r>
              <a:rPr lang="en-US" sz="4400" dirty="0" smtClean="0"/>
              <a:t>ADVANCED PLANNING USING TRUSTS ESPECIALLY GRANTOR TRUSTS</a:t>
            </a:r>
            <a:endParaRPr lang="en-US" sz="4400" dirty="0" smtClean="0">
              <a:latin typeface="+mj-lt"/>
            </a:endParaRPr>
          </a:p>
        </p:txBody>
      </p:sp>
      <p:sp>
        <p:nvSpPr>
          <p:cNvPr id="53251" name="Rectangle 3"/>
          <p:cNvSpPr>
            <a:spLocks noGrp="1" noChangeArrowheads="1"/>
          </p:cNvSpPr>
          <p:nvPr>
            <p:ph idx="1"/>
          </p:nvPr>
        </p:nvSpPr>
        <p:spPr>
          <a:xfrm>
            <a:off x="228600" y="3200400"/>
            <a:ext cx="8839200" cy="3354765"/>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Basis Bump Planning – Upstream and Lateral</a:t>
            </a:r>
          </a:p>
          <a:p>
            <a:pPr>
              <a:buFont typeface="Wingdings" panose="05000000000000000000" pitchFamily="2" charset="2"/>
              <a:buChar char="q"/>
              <a:defRPr/>
            </a:pPr>
            <a:r>
              <a:rPr lang="en-US" dirty="0" smtClean="0">
                <a:solidFill>
                  <a:schemeClr val="tx1"/>
                </a:solidFill>
                <a:latin typeface="+mn-lt"/>
                <a:sym typeface="Wingdings" panose="05000000000000000000" pitchFamily="2" charset="2"/>
              </a:rPr>
              <a:t>Monitoring Grantor Trusts</a:t>
            </a:r>
          </a:p>
          <a:p>
            <a:pPr>
              <a:buFont typeface="Wingdings" panose="05000000000000000000" pitchFamily="2" charset="2"/>
              <a:buChar char="q"/>
              <a:defRPr/>
            </a:pPr>
            <a:r>
              <a:rPr lang="en-US" dirty="0" smtClean="0">
                <a:sym typeface="Wingdings" panose="05000000000000000000" pitchFamily="2" charset="2"/>
              </a:rPr>
              <a:t>Downstream Planning</a:t>
            </a:r>
          </a:p>
          <a:p>
            <a:pPr>
              <a:buFont typeface="Wingdings" panose="05000000000000000000" pitchFamily="2" charset="2"/>
              <a:buChar char="q"/>
              <a:defRPr/>
            </a:pPr>
            <a:r>
              <a:rPr lang="en-US" dirty="0" smtClean="0">
                <a:solidFill>
                  <a:schemeClr val="tx1"/>
                </a:solidFill>
                <a:latin typeface="+mn-lt"/>
                <a:sym typeface="Wingdings" panose="05000000000000000000" pitchFamily="2" charset="2"/>
              </a:rPr>
              <a:t>Tax Burn Planning</a:t>
            </a: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4000" dirty="0" smtClean="0">
              <a:latin typeface="Georgia" panose="02040502050405020303"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764354"/>
            <a:ext cx="685800" cy="5563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615" y="4206715"/>
            <a:ext cx="644607" cy="52293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5222" y="3587073"/>
            <a:ext cx="650515" cy="52772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3092539"/>
            <a:ext cx="609600" cy="494534"/>
          </a:xfrm>
          <a:prstGeom prst="rect">
            <a:avLst/>
          </a:prstGeom>
        </p:spPr>
      </p:pic>
    </p:spTree>
    <p:extLst>
      <p:ext uri="{BB962C8B-B14F-4D97-AF65-F5344CB8AC3E}">
        <p14:creationId xmlns:p14="http://schemas.microsoft.com/office/powerpoint/2010/main" val="133888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fontScale="90000"/>
          </a:bodyPr>
          <a:lstStyle/>
          <a:p>
            <a:pPr algn="ctr" eaLnBrk="1" hangingPunct="1">
              <a:defRPr/>
            </a:pPr>
            <a:r>
              <a:rPr lang="en-US" sz="4400" dirty="0" smtClean="0"/>
              <a:t>REVERSE AND LATERAL PLANNING</a:t>
            </a:r>
            <a:br>
              <a:rPr lang="en-US" sz="4400" dirty="0" smtClean="0"/>
            </a:br>
            <a:r>
              <a:rPr lang="en-US" sz="4400" dirty="0" smtClean="0"/>
              <a:t>USING GPAs* - RULES</a:t>
            </a:r>
            <a:endParaRPr lang="en-US" sz="4400" dirty="0" smtClean="0">
              <a:latin typeface="+mj-lt"/>
            </a:endParaRPr>
          </a:p>
        </p:txBody>
      </p:sp>
      <p:sp>
        <p:nvSpPr>
          <p:cNvPr id="53251" name="Rectangle 3"/>
          <p:cNvSpPr>
            <a:spLocks noGrp="1" noChangeArrowheads="1"/>
          </p:cNvSpPr>
          <p:nvPr>
            <p:ph idx="1"/>
          </p:nvPr>
        </p:nvSpPr>
        <p:spPr>
          <a:xfrm>
            <a:off x="228600" y="3200400"/>
            <a:ext cx="8839200" cy="4001095"/>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IRC </a:t>
            </a:r>
            <a:r>
              <a:rPr lang="en-US" dirty="0" smtClean="0">
                <a:solidFill>
                  <a:schemeClr val="tx1"/>
                </a:solidFill>
                <a:latin typeface="Vrinda" panose="020B0502040204020203" pitchFamily="34" charset="0"/>
                <a:cs typeface="Vrinda" panose="020B0502040204020203" pitchFamily="34" charset="0"/>
                <a:sym typeface="Wingdings" panose="05000000000000000000" pitchFamily="2" charset="2"/>
              </a:rPr>
              <a:t>§</a:t>
            </a:r>
            <a:r>
              <a:rPr lang="en-US" dirty="0" smtClean="0">
                <a:solidFill>
                  <a:schemeClr val="tx1"/>
                </a:solidFill>
                <a:cs typeface="Vrinda" panose="020B0502040204020203" pitchFamily="34" charset="0"/>
                <a:sym typeface="Wingdings" panose="05000000000000000000" pitchFamily="2" charset="2"/>
              </a:rPr>
              <a:t>2041 Inclusion</a:t>
            </a:r>
            <a:endParaRPr lang="en-US" dirty="0" smtClean="0">
              <a:solidFill>
                <a:schemeClr val="tx1"/>
              </a:solidFill>
              <a:sym typeface="Wingdings" panose="05000000000000000000" pitchFamily="2" charset="2"/>
            </a:endParaRPr>
          </a:p>
          <a:p>
            <a:pPr>
              <a:buFont typeface="Wingdings" panose="05000000000000000000" pitchFamily="2" charset="2"/>
              <a:buChar char="q"/>
              <a:defRPr/>
            </a:pPr>
            <a:r>
              <a:rPr lang="en-US" dirty="0" smtClean="0">
                <a:sym typeface="Wingdings" panose="05000000000000000000" pitchFamily="2" charset="2"/>
              </a:rPr>
              <a:t> IRC </a:t>
            </a:r>
            <a:r>
              <a:rPr lang="en-US" dirty="0" smtClean="0">
                <a:latin typeface="Vrinda" panose="020B0502040204020203" pitchFamily="34" charset="0"/>
                <a:cs typeface="Vrinda" panose="020B0502040204020203" pitchFamily="34" charset="0"/>
                <a:sym typeface="Wingdings" panose="05000000000000000000" pitchFamily="2" charset="2"/>
              </a:rPr>
              <a:t>§</a:t>
            </a:r>
            <a:r>
              <a:rPr lang="en-US" dirty="0" smtClean="0">
                <a:cs typeface="Vrinda" panose="020B0502040204020203" pitchFamily="34" charset="0"/>
                <a:sym typeface="Wingdings" panose="05000000000000000000" pitchFamily="2" charset="2"/>
              </a:rPr>
              <a:t>1014 Basis of Property Acquired From a Descendent</a:t>
            </a:r>
          </a:p>
          <a:p>
            <a:pPr>
              <a:buFont typeface="Wingdings" panose="05000000000000000000" pitchFamily="2" charset="2"/>
              <a:buChar char="q"/>
              <a:defRPr/>
            </a:pPr>
            <a:r>
              <a:rPr lang="en-US" dirty="0" smtClean="0">
                <a:sym typeface="Wingdings" panose="05000000000000000000" pitchFamily="2" charset="2"/>
              </a:rPr>
              <a:t> Previously Transferred Assets</a:t>
            </a:r>
          </a:p>
          <a:p>
            <a:pPr marL="0" indent="0">
              <a:buNone/>
              <a:defRPr/>
            </a:pPr>
            <a:r>
              <a:rPr lang="en-US" dirty="0" smtClean="0">
                <a:sym typeface="Wingdings" panose="05000000000000000000" pitchFamily="2" charset="2"/>
              </a:rPr>
              <a:t>	</a:t>
            </a:r>
            <a:r>
              <a:rPr lang="en-US" sz="2800" dirty="0" smtClean="0">
                <a:sym typeface="Wingdings" panose="05000000000000000000" pitchFamily="2" charset="2"/>
              </a:rPr>
              <a:t>◊  Carryover Basis</a:t>
            </a: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r>
              <a:rPr lang="en-US" sz="1600" dirty="0" smtClean="0"/>
              <a:t>*And Delaware Tax Trap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269341"/>
            <a:ext cx="685800" cy="556351"/>
          </a:xfrm>
          <a:prstGeom prst="rect">
            <a:avLst/>
          </a:prstGeom>
        </p:spPr>
      </p:pic>
    </p:spTree>
    <p:extLst>
      <p:ext uri="{BB962C8B-B14F-4D97-AF65-F5344CB8AC3E}">
        <p14:creationId xmlns:p14="http://schemas.microsoft.com/office/powerpoint/2010/main" val="1914997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33680"/>
            <a:ext cx="8229600" cy="1329595"/>
          </a:xfrm>
        </p:spPr>
        <p:txBody>
          <a:bodyPr>
            <a:noAutofit/>
          </a:bodyPr>
          <a:lstStyle/>
          <a:p>
            <a:pPr algn="ctr" eaLnBrk="1" hangingPunct="1">
              <a:defRPr/>
            </a:pPr>
            <a:r>
              <a:rPr lang="en-US" sz="4400" dirty="0" smtClean="0">
                <a:latin typeface="+mj-lt"/>
              </a:rPr>
              <a:t>BASIS BUMP PLANNING</a:t>
            </a:r>
          </a:p>
        </p:txBody>
      </p:sp>
      <p:sp>
        <p:nvSpPr>
          <p:cNvPr id="54275" name="Rectangle 3"/>
          <p:cNvSpPr>
            <a:spLocks noGrp="1" noChangeArrowheads="1"/>
          </p:cNvSpPr>
          <p:nvPr>
            <p:ph idx="1"/>
          </p:nvPr>
        </p:nvSpPr>
        <p:spPr>
          <a:xfrm>
            <a:off x="152400" y="2362200"/>
            <a:ext cx="8991600" cy="3810000"/>
          </a:xfrm>
        </p:spPr>
        <p:txBody>
          <a:bodyPr>
            <a:normAutofit/>
          </a:bodyPr>
          <a:lstStyle/>
          <a:p>
            <a:pPr eaLnBrk="1" hangingPunct="1">
              <a:buFont typeface="Wingdings" panose="05000000000000000000" pitchFamily="2" charset="2"/>
              <a:buChar char="q"/>
              <a:defRPr/>
            </a:pPr>
            <a:r>
              <a:rPr lang="en-US" sz="3000" dirty="0" smtClean="0">
                <a:solidFill>
                  <a:schemeClr val="tx1"/>
                </a:solidFill>
                <a:sym typeface="Wingdings" panose="05000000000000000000" pitchFamily="2" charset="2"/>
              </a:rPr>
              <a:t>Many People Will Die With Unused AEA</a:t>
            </a:r>
          </a:p>
          <a:p>
            <a:pPr eaLnBrk="1" hangingPunct="1">
              <a:buFont typeface="Wingdings" panose="05000000000000000000" pitchFamily="2" charset="2"/>
              <a:buChar char="q"/>
              <a:defRPr/>
            </a:pPr>
            <a:r>
              <a:rPr lang="en-US" sz="3000" dirty="0" smtClean="0">
                <a:sym typeface="Wingdings" panose="05000000000000000000" pitchFamily="2" charset="2"/>
              </a:rPr>
              <a:t>Expand List of Permissible Distributees of Trusts</a:t>
            </a:r>
            <a:endParaRPr lang="en-US" sz="3000" dirty="0" smtClean="0">
              <a:solidFill>
                <a:schemeClr val="tx1"/>
              </a:solidFill>
              <a:sym typeface="Wingdings" panose="05000000000000000000" pitchFamily="2" charset="2"/>
            </a:endParaRPr>
          </a:p>
          <a:p>
            <a:pPr>
              <a:buNone/>
              <a:defRPr/>
            </a:pPr>
            <a:r>
              <a:rPr lang="en-US" sz="2600" dirty="0" smtClean="0">
                <a:solidFill>
                  <a:schemeClr val="tx1"/>
                </a:solidFill>
                <a:latin typeface="+mn-lt"/>
                <a:sym typeface="Wingdings" panose="05000000000000000000" pitchFamily="2" charset="2"/>
              </a:rPr>
              <a:t>		◊  E.g., Parents, G/Ps; In-laws; Siblings…</a:t>
            </a:r>
          </a:p>
          <a:p>
            <a:pPr>
              <a:buFont typeface="Wingdings" panose="05000000000000000000" pitchFamily="2" charset="2"/>
              <a:buChar char="q"/>
              <a:defRPr/>
            </a:pPr>
            <a:r>
              <a:rPr lang="en-US" sz="3000" dirty="0" smtClean="0">
                <a:sym typeface="Wingdings" panose="05000000000000000000" pitchFamily="2" charset="2"/>
              </a:rPr>
              <a:t>Most Clients Will Want to Help Needy Parents/In-laws</a:t>
            </a:r>
          </a:p>
          <a:p>
            <a:pPr>
              <a:buFont typeface="Wingdings" panose="05000000000000000000" pitchFamily="2" charset="2"/>
              <a:buChar char="q"/>
              <a:defRPr/>
            </a:pPr>
            <a:r>
              <a:rPr lang="en-US" sz="3000" dirty="0" smtClean="0">
                <a:sym typeface="Wingdings" panose="05000000000000000000" pitchFamily="2" charset="2"/>
              </a:rPr>
              <a:t>Distribution Standards Can Vary</a:t>
            </a:r>
          </a:p>
          <a:p>
            <a:pPr>
              <a:buNone/>
              <a:defRPr/>
            </a:pPr>
            <a:r>
              <a:rPr lang="en-US" sz="2600" dirty="0">
                <a:sym typeface="Wingdings" panose="05000000000000000000" pitchFamily="2" charset="2"/>
              </a:rPr>
              <a:t>	</a:t>
            </a:r>
            <a:r>
              <a:rPr lang="en-US" sz="2600" dirty="0" smtClean="0">
                <a:sym typeface="Wingdings" panose="05000000000000000000" pitchFamily="2" charset="2"/>
              </a:rPr>
              <a:t>	</a:t>
            </a:r>
            <a:r>
              <a:rPr lang="en-US" sz="2600" dirty="0" smtClean="0">
                <a:solidFill>
                  <a:schemeClr val="tx1"/>
                </a:solidFill>
                <a:sym typeface="Wingdings" panose="05000000000000000000" pitchFamily="2" charset="2"/>
              </a:rPr>
              <a:t>◊  Preferential Beneficiaries – Happiness</a:t>
            </a:r>
          </a:p>
          <a:p>
            <a:pPr>
              <a:buNone/>
              <a:defRPr/>
            </a:pPr>
            <a:r>
              <a:rPr lang="en-US" sz="2600" dirty="0" smtClean="0">
                <a:sym typeface="Wingdings" panose="05000000000000000000" pitchFamily="2" charset="2"/>
              </a:rPr>
              <a:t>		◊  Secondary - Need</a:t>
            </a:r>
            <a:endParaRPr lang="en-US" sz="2600" dirty="0">
              <a:sym typeface="Wingdings" panose="05000000000000000000" pitchFamily="2" charset="2"/>
            </a:endParaRPr>
          </a:p>
          <a:p>
            <a:pPr>
              <a:buNone/>
              <a:defRPr/>
            </a:pPr>
            <a:endParaRPr lang="en-US" sz="2800" dirty="0" smtClean="0">
              <a:solidFill>
                <a:schemeClr val="tx1"/>
              </a:solidFill>
              <a:latin typeface="+mn-lt"/>
              <a:sym typeface="Wingdings" panose="05000000000000000000" pitchFamily="2" charset="2"/>
            </a:endParaRPr>
          </a:p>
          <a:p>
            <a:pPr eaLnBrk="1" hangingPunct="1">
              <a:buFont typeface="Wingdings" panose="05000000000000000000" pitchFamily="2" charset="2"/>
              <a:buNone/>
              <a:defRPr/>
            </a:pPr>
            <a:endParaRPr lang="en-US" dirty="0" smtClean="0">
              <a:latin typeface="Georgia" panose="02040502050405020303" pitchFamily="18" charset="0"/>
            </a:endParaRPr>
          </a:p>
        </p:txBody>
      </p:sp>
    </p:spTree>
    <p:extLst>
      <p:ext uri="{BB962C8B-B14F-4D97-AF65-F5344CB8AC3E}">
        <p14:creationId xmlns:p14="http://schemas.microsoft.com/office/powerpoint/2010/main" val="132910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33680"/>
            <a:ext cx="8229600" cy="1329595"/>
          </a:xfrm>
        </p:spPr>
        <p:txBody>
          <a:bodyPr>
            <a:noAutofit/>
          </a:bodyPr>
          <a:lstStyle/>
          <a:p>
            <a:pPr algn="ctr" eaLnBrk="1" hangingPunct="1">
              <a:defRPr/>
            </a:pPr>
            <a:r>
              <a:rPr lang="en-US" sz="4400" dirty="0" smtClean="0">
                <a:latin typeface="+mj-lt"/>
              </a:rPr>
              <a:t>INDEPENDENT TRUSTEE OR TRUST PROTECTOR CAN GIVE, TAKE AWAY AND DESIGN GPAs</a:t>
            </a:r>
          </a:p>
        </p:txBody>
      </p:sp>
      <p:sp>
        <p:nvSpPr>
          <p:cNvPr id="54275" name="Rectangle 3"/>
          <p:cNvSpPr>
            <a:spLocks noGrp="1" noChangeArrowheads="1"/>
          </p:cNvSpPr>
          <p:nvPr>
            <p:ph idx="1"/>
          </p:nvPr>
        </p:nvSpPr>
        <p:spPr>
          <a:xfrm>
            <a:off x="138820" y="3276600"/>
            <a:ext cx="8991600" cy="3810000"/>
          </a:xfrm>
        </p:spPr>
        <p:txBody>
          <a:bodyPr>
            <a:normAutofit/>
          </a:bodyPr>
          <a:lstStyle/>
          <a:p>
            <a:pPr eaLnBrk="1" hangingPunct="1">
              <a:buFont typeface="Wingdings" panose="05000000000000000000" pitchFamily="2" charset="2"/>
              <a:buChar char="q"/>
              <a:defRPr/>
            </a:pPr>
            <a:r>
              <a:rPr lang="en-US" sz="3000" dirty="0" smtClean="0">
                <a:sym typeface="Wingdings" panose="05000000000000000000" pitchFamily="2" charset="2"/>
              </a:rPr>
              <a:t>Formula GPA</a:t>
            </a:r>
            <a:endParaRPr lang="en-US" sz="3000" dirty="0" smtClean="0">
              <a:solidFill>
                <a:schemeClr val="tx1"/>
              </a:solidFill>
              <a:sym typeface="Wingdings" panose="05000000000000000000" pitchFamily="2" charset="2"/>
            </a:endParaRPr>
          </a:p>
          <a:p>
            <a:pPr eaLnBrk="1" hangingPunct="1">
              <a:buFont typeface="Wingdings" panose="05000000000000000000" pitchFamily="2" charset="2"/>
              <a:buChar char="q"/>
              <a:defRPr/>
            </a:pPr>
            <a:r>
              <a:rPr lang="en-US" sz="3000" dirty="0" smtClean="0">
                <a:sym typeface="Wingdings" panose="05000000000000000000" pitchFamily="2" charset="2"/>
              </a:rPr>
              <a:t>Ordering of Best Assets – e.g., -</a:t>
            </a:r>
            <a:endParaRPr lang="en-US" sz="3000" dirty="0" smtClean="0">
              <a:solidFill>
                <a:schemeClr val="tx1"/>
              </a:solidFill>
              <a:sym typeface="Wingdings" panose="05000000000000000000" pitchFamily="2" charset="2"/>
            </a:endParaRPr>
          </a:p>
          <a:p>
            <a:pPr>
              <a:buNone/>
              <a:defRPr/>
            </a:pPr>
            <a:r>
              <a:rPr lang="en-US" sz="2600" dirty="0" smtClean="0">
                <a:solidFill>
                  <a:schemeClr val="tx1"/>
                </a:solidFill>
                <a:latin typeface="+mn-lt"/>
                <a:sym typeface="Wingdings" panose="05000000000000000000" pitchFamily="2" charset="2"/>
              </a:rPr>
              <a:t>		◊  Low Basis/Negative Basis Depreciable Commercial Real 	    Estate</a:t>
            </a:r>
          </a:p>
          <a:p>
            <a:pPr>
              <a:buNone/>
              <a:defRPr/>
            </a:pPr>
            <a:r>
              <a:rPr lang="en-US" sz="2600" dirty="0" smtClean="0">
                <a:sym typeface="Wingdings" panose="05000000000000000000" pitchFamily="2" charset="2"/>
              </a:rPr>
              <a:t>		◊  Capital Gain Assets</a:t>
            </a:r>
            <a:endParaRPr lang="en-US" sz="2600" dirty="0" smtClean="0">
              <a:solidFill>
                <a:schemeClr val="tx1"/>
              </a:solidFill>
              <a:latin typeface="+mn-lt"/>
              <a:sym typeface="Wingdings" panose="05000000000000000000" pitchFamily="2" charset="2"/>
            </a:endParaRPr>
          </a:p>
          <a:p>
            <a:pPr>
              <a:buFont typeface="Wingdings" panose="05000000000000000000" pitchFamily="2" charset="2"/>
              <a:buChar char="q"/>
              <a:defRPr/>
            </a:pPr>
            <a:r>
              <a:rPr lang="en-US" sz="3000" dirty="0" smtClean="0">
                <a:sym typeface="Wingdings" panose="05000000000000000000" pitchFamily="2" charset="2"/>
              </a:rPr>
              <a:t>Ordering of Specific Assets</a:t>
            </a:r>
          </a:p>
          <a:p>
            <a:pPr>
              <a:buNone/>
              <a:defRPr/>
            </a:pPr>
            <a:endParaRPr lang="en-US" sz="2800" dirty="0" smtClean="0">
              <a:solidFill>
                <a:schemeClr val="tx1"/>
              </a:solidFill>
              <a:latin typeface="+mn-lt"/>
              <a:sym typeface="Wingdings" panose="05000000000000000000" pitchFamily="2" charset="2"/>
            </a:endParaRPr>
          </a:p>
          <a:p>
            <a:pPr eaLnBrk="1" hangingPunct="1">
              <a:buFont typeface="Wingdings" panose="05000000000000000000" pitchFamily="2" charset="2"/>
              <a:buNone/>
              <a:defRPr/>
            </a:pPr>
            <a:endParaRPr lang="en-US" dirty="0" smtClean="0">
              <a:latin typeface="Georgia" panose="02040502050405020303" pitchFamily="18" charset="0"/>
            </a:endParaRPr>
          </a:p>
        </p:txBody>
      </p:sp>
    </p:spTree>
    <p:extLst>
      <p:ext uri="{BB962C8B-B14F-4D97-AF65-F5344CB8AC3E}">
        <p14:creationId xmlns:p14="http://schemas.microsoft.com/office/powerpoint/2010/main" val="156999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33680"/>
            <a:ext cx="8229600" cy="1329595"/>
          </a:xfrm>
        </p:spPr>
        <p:txBody>
          <a:bodyPr>
            <a:noAutofit/>
          </a:bodyPr>
          <a:lstStyle/>
          <a:p>
            <a:pPr algn="ctr" eaLnBrk="1" hangingPunct="1">
              <a:defRPr/>
            </a:pPr>
            <a:r>
              <a:rPr lang="en-US" sz="4400" dirty="0" smtClean="0">
                <a:latin typeface="+mj-lt"/>
              </a:rPr>
              <a:t>PREVENTING EXERCISE OF GPAs </a:t>
            </a:r>
          </a:p>
        </p:txBody>
      </p:sp>
      <p:sp>
        <p:nvSpPr>
          <p:cNvPr id="54275" name="Rectangle 3"/>
          <p:cNvSpPr>
            <a:spLocks noGrp="1" noChangeArrowheads="1"/>
          </p:cNvSpPr>
          <p:nvPr>
            <p:ph idx="1"/>
          </p:nvPr>
        </p:nvSpPr>
        <p:spPr>
          <a:xfrm>
            <a:off x="76200" y="2590800"/>
            <a:ext cx="8991600" cy="3810000"/>
          </a:xfrm>
        </p:spPr>
        <p:txBody>
          <a:bodyPr>
            <a:normAutofit/>
          </a:bodyPr>
          <a:lstStyle/>
          <a:p>
            <a:pPr>
              <a:buNone/>
              <a:defRPr/>
            </a:pPr>
            <a:endParaRPr lang="en-US" sz="2800" dirty="0" smtClean="0">
              <a:solidFill>
                <a:schemeClr val="tx1"/>
              </a:solidFill>
              <a:latin typeface="+mn-lt"/>
              <a:sym typeface="Wingdings" panose="05000000000000000000" pitchFamily="2" charset="2"/>
            </a:endParaRPr>
          </a:p>
          <a:p>
            <a:pPr eaLnBrk="1" hangingPunct="1">
              <a:buFont typeface="Wingdings" panose="05000000000000000000" pitchFamily="2" charset="2"/>
              <a:buNone/>
              <a:defRPr/>
            </a:pPr>
            <a:endParaRPr lang="en-US" dirty="0" smtClean="0">
              <a:latin typeface="Georgia" panose="020405020504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152400"/>
            <a:ext cx="685800" cy="556351"/>
          </a:xfrm>
          <a:prstGeom prst="rect">
            <a:avLst/>
          </a:prstGeom>
        </p:spPr>
      </p:pic>
      <p:sp>
        <p:nvSpPr>
          <p:cNvPr id="6" name="Content Placeholder 2"/>
          <p:cNvSpPr txBox="1">
            <a:spLocks/>
          </p:cNvSpPr>
          <p:nvPr/>
        </p:nvSpPr>
        <p:spPr>
          <a:xfrm>
            <a:off x="218005" y="2667000"/>
            <a:ext cx="8707989" cy="3721019"/>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n-US" sz="1400" dirty="0" smtClean="0">
                <a:sym typeface="Wingdings" panose="05000000000000000000" pitchFamily="2" charset="2"/>
              </a:rPr>
              <a:t>	</a:t>
            </a:r>
          </a:p>
          <a:p>
            <a:pPr>
              <a:buFontTx/>
              <a:buNone/>
              <a:defRPr/>
            </a:pPr>
            <a:r>
              <a:rPr lang="en-US" dirty="0" smtClean="0">
                <a:sym typeface="Wingdings" panose="05000000000000000000" pitchFamily="2" charset="2"/>
              </a:rPr>
              <a:t> Can Require Prior Notice of Exercise – </a:t>
            </a:r>
          </a:p>
          <a:p>
            <a:pPr>
              <a:buFontTx/>
              <a:buNone/>
              <a:defRPr/>
            </a:pPr>
            <a:r>
              <a:rPr lang="en-US" dirty="0" smtClean="0">
                <a:sym typeface="Wingdings" panose="05000000000000000000" pitchFamily="2" charset="2"/>
              </a:rPr>
              <a:t>     Treas. Reg. </a:t>
            </a:r>
            <a:r>
              <a:rPr lang="en-US" dirty="0" smtClean="0">
                <a:cs typeface="Vrinda" panose="020B0502040204020203" pitchFamily="34" charset="0"/>
                <a:sym typeface="Wingdings" panose="05000000000000000000" pitchFamily="2" charset="2"/>
              </a:rPr>
              <a:t>§20.2041-3(b)</a:t>
            </a:r>
            <a:endParaRPr lang="en-US" dirty="0" smtClean="0">
              <a:sym typeface="Wingdings" panose="05000000000000000000" pitchFamily="2" charset="2"/>
            </a:endParaRPr>
          </a:p>
          <a:p>
            <a:pPr>
              <a:buFontTx/>
              <a:buNone/>
              <a:defRPr/>
            </a:pPr>
            <a:r>
              <a:rPr lang="en-US" dirty="0" smtClean="0">
                <a:sym typeface="Wingdings" panose="05000000000000000000" pitchFamily="2" charset="2"/>
              </a:rPr>
              <a:t> Can Require Consent of a Non-Adverse Party –                      IRC </a:t>
            </a:r>
            <a:r>
              <a:rPr lang="en-US" dirty="0" smtClean="0">
                <a:cs typeface="Vrinda" panose="020B0502040204020203" pitchFamily="34" charset="0"/>
                <a:sym typeface="Wingdings" panose="05000000000000000000" pitchFamily="2" charset="2"/>
              </a:rPr>
              <a:t>§2041(b)(1)(c)(2)</a:t>
            </a:r>
            <a:endParaRPr lang="en-US" dirty="0" smtClean="0">
              <a:sym typeface="Wingdings" panose="05000000000000000000" pitchFamily="2" charset="2"/>
            </a:endParaRPr>
          </a:p>
          <a:p>
            <a:pPr>
              <a:buFontTx/>
              <a:buNone/>
              <a:defRPr/>
            </a:pPr>
            <a:r>
              <a:rPr lang="en-US" dirty="0" smtClean="0">
                <a:sym typeface="Wingdings" panose="05000000000000000000" pitchFamily="2" charset="2"/>
              </a:rPr>
              <a:t> Beneficiary Does Not Have to Know of Existence  of the Power – </a:t>
            </a:r>
            <a:r>
              <a:rPr lang="en-US" i="1" dirty="0" smtClean="0">
                <a:sym typeface="Wingdings" panose="05000000000000000000" pitchFamily="2" charset="2"/>
              </a:rPr>
              <a:t>Estate of James C. Freeman</a:t>
            </a:r>
          </a:p>
          <a:p>
            <a:pPr>
              <a:buFontTx/>
              <a:buNone/>
              <a:defRPr/>
            </a:pPr>
            <a:r>
              <a:rPr lang="en-US" sz="2800" dirty="0" smtClean="0">
                <a:latin typeface="Georgia" panose="02040502050405020303" pitchFamily="18" charset="0"/>
                <a:sym typeface="Wingdings" panose="05000000000000000000" pitchFamily="2" charset="2"/>
              </a:rPr>
              <a:t>	</a:t>
            </a:r>
            <a:endParaRPr lang="en-US" sz="2800" dirty="0">
              <a:latin typeface="Georgia" panose="02040502050405020303" pitchFamily="18" charset="0"/>
              <a:sym typeface="Wingdings" panose="05000000000000000000" pitchFamily="2" charset="2"/>
            </a:endParaRPr>
          </a:p>
        </p:txBody>
      </p:sp>
    </p:spTree>
    <p:extLst>
      <p:ext uri="{BB962C8B-B14F-4D97-AF65-F5344CB8AC3E}">
        <p14:creationId xmlns:p14="http://schemas.microsoft.com/office/powerpoint/2010/main" val="976374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mj-lt"/>
              </a:rPr>
              <a:t>CLIENT’S PRINCIPAL OBJECTIVES*</a:t>
            </a:r>
          </a:p>
        </p:txBody>
      </p:sp>
      <p:sp>
        <p:nvSpPr>
          <p:cNvPr id="3" name="Content Placeholder 2"/>
          <p:cNvSpPr>
            <a:spLocks noGrp="1"/>
          </p:cNvSpPr>
          <p:nvPr>
            <p:ph idx="1"/>
          </p:nvPr>
        </p:nvSpPr>
        <p:spPr>
          <a:xfrm>
            <a:off x="381000" y="2514600"/>
            <a:ext cx="8544885" cy="2123658"/>
          </a:xfrm>
        </p:spPr>
        <p:txBody>
          <a:bodyPr/>
          <a:lstStyle/>
          <a:p>
            <a:pPr marL="0" indent="0">
              <a:buNone/>
            </a:pPr>
            <a:endParaRPr lang="en-US" sz="3600" dirty="0">
              <a:solidFill>
                <a:schemeClr val="tx1"/>
              </a:solidFill>
              <a:latin typeface="+mn-lt"/>
            </a:endParaRPr>
          </a:p>
          <a:p>
            <a:pPr marL="457200" indent="-457200">
              <a:buClrTx/>
              <a:buFont typeface="Wingdings" panose="05000000000000000000" pitchFamily="2" charset="2"/>
              <a:buChar char="q"/>
            </a:pPr>
            <a:r>
              <a:rPr lang="en-US" dirty="0">
                <a:solidFill>
                  <a:schemeClr val="tx1"/>
                </a:solidFill>
                <a:latin typeface="+mn-lt"/>
                <a:sym typeface="Wingdings" panose="05000000000000000000" pitchFamily="2" charset="2"/>
              </a:rPr>
              <a:t>Reduce or Eliminate Taxes</a:t>
            </a:r>
          </a:p>
          <a:p>
            <a:pPr marL="457200" indent="-457200">
              <a:buClrTx/>
              <a:buFont typeface="Wingdings" panose="05000000000000000000" pitchFamily="2" charset="2"/>
              <a:buChar char="q"/>
            </a:pPr>
            <a:r>
              <a:rPr lang="en-US" dirty="0">
                <a:solidFill>
                  <a:schemeClr val="tx1"/>
                </a:solidFill>
                <a:latin typeface="+mn-lt"/>
                <a:sym typeface="Wingdings" panose="05000000000000000000" pitchFamily="2" charset="2"/>
              </a:rPr>
              <a:t>Creditor Protection</a:t>
            </a:r>
          </a:p>
          <a:p>
            <a:pPr marL="457200" indent="-457200">
              <a:buClrTx/>
              <a:buFont typeface="Wingdings" panose="05000000000000000000" pitchFamily="2" charset="2"/>
              <a:buChar char="q"/>
            </a:pPr>
            <a:r>
              <a:rPr lang="en-US" dirty="0">
                <a:solidFill>
                  <a:schemeClr val="tx1"/>
                </a:solidFill>
                <a:latin typeface="+mn-lt"/>
                <a:sym typeface="Wingdings" panose="05000000000000000000" pitchFamily="2" charset="2"/>
              </a:rPr>
              <a:t>Pass Wealth the “Right Way”</a:t>
            </a:r>
          </a:p>
        </p:txBody>
      </p:sp>
      <p:sp>
        <p:nvSpPr>
          <p:cNvPr id="4" name="TextBox 3"/>
          <p:cNvSpPr txBox="1"/>
          <p:nvPr/>
        </p:nvSpPr>
        <p:spPr>
          <a:xfrm>
            <a:off x="339436" y="6119446"/>
            <a:ext cx="7661564" cy="381000"/>
          </a:xfrm>
          <a:prstGeom prst="rect">
            <a:avLst/>
          </a:prstGeom>
          <a:noFill/>
        </p:spPr>
        <p:txBody>
          <a:bodyPr wrap="square" rtlCol="0">
            <a:spAutoFit/>
          </a:bodyPr>
          <a:lstStyle/>
          <a:p>
            <a:r>
              <a:rPr lang="en-US" dirty="0" smtClean="0"/>
              <a:t>*Of course, there are other goals such as liquidity.</a:t>
            </a:r>
            <a:endParaRPr lang="en-US" dirty="0"/>
          </a:p>
        </p:txBody>
      </p:sp>
    </p:spTree>
    <p:extLst>
      <p:ext uri="{BB962C8B-B14F-4D97-AF65-F5344CB8AC3E}">
        <p14:creationId xmlns:p14="http://schemas.microsoft.com/office/powerpoint/2010/main" val="225727637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a:bodyPr>
          <a:lstStyle/>
          <a:p>
            <a:pPr algn="ctr" eaLnBrk="1" hangingPunct="1">
              <a:defRPr/>
            </a:pPr>
            <a:r>
              <a:rPr lang="en-US" sz="4400" dirty="0" smtClean="0"/>
              <a:t>ILLUSTRATION:</a:t>
            </a:r>
            <a:endParaRPr lang="en-US" sz="4400" dirty="0" smtClean="0">
              <a:latin typeface="+mj-lt"/>
            </a:endParaRPr>
          </a:p>
        </p:txBody>
      </p:sp>
      <p:sp>
        <p:nvSpPr>
          <p:cNvPr id="53251" name="Rectangle 3"/>
          <p:cNvSpPr>
            <a:spLocks noGrp="1" noChangeArrowheads="1"/>
          </p:cNvSpPr>
          <p:nvPr>
            <p:ph idx="1"/>
          </p:nvPr>
        </p:nvSpPr>
        <p:spPr>
          <a:xfrm>
            <a:off x="228600" y="2591601"/>
            <a:ext cx="8839200" cy="4748992"/>
          </a:xfrm>
        </p:spPr>
        <p:txBody>
          <a:bodyPr/>
          <a:lstStyle/>
          <a:p>
            <a:pPr eaLnBrk="1" hangingPunct="1">
              <a:buFont typeface="Wingdings" panose="05000000000000000000" pitchFamily="2" charset="2"/>
              <a:buNone/>
              <a:defRPr/>
            </a:pPr>
            <a:r>
              <a:rPr lang="en-US" sz="3000" dirty="0" smtClean="0">
                <a:solidFill>
                  <a:schemeClr val="tx1"/>
                </a:solidFill>
                <a:sym typeface="Wingdings" panose="05000000000000000000" pitchFamily="2" charset="2"/>
              </a:rPr>
              <a:t> Client Doctor/Business Owner Owns Office Building</a:t>
            </a:r>
          </a:p>
          <a:p>
            <a:pPr>
              <a:buFont typeface="Wingdings" panose="05000000000000000000" pitchFamily="2" charset="2"/>
              <a:buChar char="q"/>
              <a:defRPr/>
            </a:pPr>
            <a:r>
              <a:rPr lang="en-US" sz="3000" dirty="0" smtClean="0">
                <a:solidFill>
                  <a:schemeClr val="tx1"/>
                </a:solidFill>
                <a:sym typeface="Wingdings" panose="05000000000000000000" pitchFamily="2" charset="2"/>
              </a:rPr>
              <a:t>Beneficiary Grantor Trust – IRC </a:t>
            </a:r>
            <a:r>
              <a:rPr lang="en-US" sz="3000" dirty="0" smtClean="0">
                <a:solidFill>
                  <a:schemeClr val="tx1"/>
                </a:solidFill>
                <a:latin typeface="Vrinda" panose="020B0502040204020203" pitchFamily="34" charset="0"/>
                <a:cs typeface="Vrinda" panose="020B0502040204020203" pitchFamily="34" charset="0"/>
                <a:sym typeface="Wingdings" panose="05000000000000000000" pitchFamily="2" charset="2"/>
              </a:rPr>
              <a:t>§</a:t>
            </a:r>
            <a:r>
              <a:rPr lang="en-US" sz="3000" dirty="0" smtClean="0">
                <a:solidFill>
                  <a:schemeClr val="tx1"/>
                </a:solidFill>
                <a:cs typeface="Vrinda" panose="020B0502040204020203" pitchFamily="34" charset="0"/>
                <a:sym typeface="Wingdings" panose="05000000000000000000" pitchFamily="2" charset="2"/>
              </a:rPr>
              <a:t>678</a:t>
            </a:r>
            <a:endParaRPr lang="en-US" sz="3000" dirty="0" smtClean="0">
              <a:solidFill>
                <a:schemeClr val="tx1"/>
              </a:solidFill>
              <a:sym typeface="Wingdings" panose="05000000000000000000" pitchFamily="2" charset="2"/>
            </a:endParaRPr>
          </a:p>
          <a:p>
            <a:pPr>
              <a:buFont typeface="Wingdings" panose="05000000000000000000" pitchFamily="2" charset="2"/>
              <a:buChar char="q"/>
              <a:defRPr/>
            </a:pPr>
            <a:r>
              <a:rPr lang="en-US" sz="3000" dirty="0" smtClean="0">
                <a:sym typeface="Wingdings" panose="05000000000000000000" pitchFamily="2" charset="2"/>
              </a:rPr>
              <a:t>FMV $5 Million – Basis $1 Million</a:t>
            </a:r>
          </a:p>
          <a:p>
            <a:pPr>
              <a:buFont typeface="Wingdings" panose="05000000000000000000" pitchFamily="2" charset="2"/>
              <a:buChar char="q"/>
              <a:defRPr/>
            </a:pPr>
            <a:r>
              <a:rPr lang="en-US" sz="3000" dirty="0" smtClean="0">
                <a:solidFill>
                  <a:schemeClr val="tx1"/>
                </a:solidFill>
                <a:sym typeface="Wingdings" panose="05000000000000000000" pitchFamily="2" charset="2"/>
              </a:rPr>
              <a:t>Parents, In-laws, Spouse Are Also Beneficiaries of Trust</a:t>
            </a:r>
          </a:p>
          <a:p>
            <a:pPr>
              <a:buFont typeface="Wingdings" panose="05000000000000000000" pitchFamily="2" charset="2"/>
              <a:buChar char="q"/>
              <a:defRPr/>
            </a:pPr>
            <a:r>
              <a:rPr lang="en-US" sz="3000" dirty="0" smtClean="0">
                <a:sym typeface="Wingdings" panose="05000000000000000000" pitchFamily="2" charset="2"/>
              </a:rPr>
              <a:t>All (5) Pre-decease Client</a:t>
            </a:r>
          </a:p>
          <a:p>
            <a:pPr marL="0" indent="0">
              <a:buNone/>
              <a:defRPr/>
            </a:pPr>
            <a:endParaRPr lang="en-US" dirty="0">
              <a:solidFill>
                <a:schemeClr val="tx1"/>
              </a:solidFill>
              <a:latin typeface="+mn-lt"/>
              <a:sym typeface="Wingdings" panose="05000000000000000000" pitchFamily="2" charset="2"/>
            </a:endParaRPr>
          </a:p>
          <a:p>
            <a:pPr marL="0" indent="0">
              <a:buNone/>
              <a:defRPr/>
            </a:pPr>
            <a:r>
              <a:rPr lang="en-US" sz="2800" i="1" dirty="0" smtClean="0">
                <a:solidFill>
                  <a:schemeClr val="tx1"/>
                </a:solidFill>
                <a:latin typeface="+mn-lt"/>
                <a:sym typeface="Wingdings" panose="05000000000000000000" pitchFamily="2" charset="2"/>
              </a:rPr>
              <a:t>Query- What is the Value of the Multiple Basis Step-ups?</a:t>
            </a: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4000" dirty="0" smtClean="0">
              <a:latin typeface="Georgia" panose="020405020504050203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5486400"/>
            <a:ext cx="609600" cy="494534"/>
          </a:xfrm>
          <a:prstGeom prst="rect">
            <a:avLst/>
          </a:prstGeom>
        </p:spPr>
      </p:pic>
    </p:spTree>
    <p:extLst>
      <p:ext uri="{BB962C8B-B14F-4D97-AF65-F5344CB8AC3E}">
        <p14:creationId xmlns:p14="http://schemas.microsoft.com/office/powerpoint/2010/main" val="328274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33680"/>
            <a:ext cx="8229600" cy="1329595"/>
          </a:xfrm>
        </p:spPr>
        <p:txBody>
          <a:bodyPr>
            <a:noAutofit/>
          </a:bodyPr>
          <a:lstStyle/>
          <a:p>
            <a:pPr algn="ctr" eaLnBrk="1" hangingPunct="1">
              <a:defRPr/>
            </a:pPr>
            <a:r>
              <a:rPr lang="en-US" sz="4400" dirty="0" smtClean="0">
                <a:latin typeface="+mj-lt"/>
              </a:rPr>
              <a:t>EXCHANGES WITH GRANTOR TRUSTS</a:t>
            </a:r>
            <a:br>
              <a:rPr lang="en-US" sz="4400" dirty="0" smtClean="0">
                <a:latin typeface="+mj-lt"/>
              </a:rPr>
            </a:br>
            <a:r>
              <a:rPr lang="en-US" sz="4400" dirty="0" smtClean="0"/>
              <a:t>BY OWNER OF TRUST</a:t>
            </a:r>
            <a:endParaRPr lang="en-US" sz="4400" dirty="0" smtClean="0">
              <a:latin typeface="+mj-lt"/>
            </a:endParaRPr>
          </a:p>
        </p:txBody>
      </p:sp>
      <p:sp>
        <p:nvSpPr>
          <p:cNvPr id="54275" name="Rectangle 3"/>
          <p:cNvSpPr>
            <a:spLocks noGrp="1" noChangeArrowheads="1"/>
          </p:cNvSpPr>
          <p:nvPr>
            <p:ph idx="1"/>
          </p:nvPr>
        </p:nvSpPr>
        <p:spPr>
          <a:xfrm>
            <a:off x="76200" y="2895600"/>
            <a:ext cx="8991600" cy="3810000"/>
          </a:xfrm>
        </p:spPr>
        <p:txBody>
          <a:bodyPr>
            <a:normAutofit/>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a:t>
            </a:r>
            <a:r>
              <a:rPr lang="en-US" dirty="0" smtClean="0">
                <a:solidFill>
                  <a:schemeClr val="tx1"/>
                </a:solidFill>
                <a:latin typeface="+mn-lt"/>
              </a:rPr>
              <a:t> </a:t>
            </a:r>
            <a:r>
              <a:rPr lang="en-US" dirty="0" smtClean="0">
                <a:solidFill>
                  <a:schemeClr val="tx1"/>
                </a:solidFill>
                <a:latin typeface="+mn-lt"/>
                <a:sym typeface="Wingdings" panose="05000000000000000000" pitchFamily="2" charset="2"/>
              </a:rPr>
              <a:t>Rev. Rul. 85-13</a:t>
            </a:r>
          </a:p>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Trust Owns Low/Negative Basis Assets</a:t>
            </a:r>
          </a:p>
          <a:p>
            <a:pPr eaLnBrk="1" hangingPunct="1">
              <a:buFont typeface="Wingdings" panose="05000000000000000000" pitchFamily="2" charset="2"/>
              <a:buChar char="q"/>
              <a:defRPr/>
            </a:pPr>
            <a:r>
              <a:rPr lang="en-US" dirty="0" smtClean="0">
                <a:solidFill>
                  <a:schemeClr val="tx1"/>
                </a:solidFill>
                <a:latin typeface="+mn-lt"/>
                <a:sym typeface="Wingdings" panose="05000000000000000000" pitchFamily="2" charset="2"/>
              </a:rPr>
              <a:t> Client Owns Assets – FMV Less Than Basis</a:t>
            </a:r>
          </a:p>
          <a:p>
            <a:pPr eaLnBrk="1" hangingPunct="1">
              <a:buFont typeface="Wingdings" panose="05000000000000000000" pitchFamily="2" charset="2"/>
              <a:buChar char="q"/>
              <a:defRPr/>
            </a:pPr>
            <a:r>
              <a:rPr lang="en-US" dirty="0" smtClean="0">
                <a:sym typeface="Wingdings" panose="05000000000000000000" pitchFamily="2" charset="2"/>
              </a:rPr>
              <a:t> Exchange</a:t>
            </a:r>
            <a:endParaRPr lang="en-US" dirty="0" smtClean="0">
              <a:solidFill>
                <a:schemeClr val="tx1"/>
              </a:solidFill>
              <a:latin typeface="+mn-lt"/>
              <a:sym typeface="Wingdings" panose="05000000000000000000" pitchFamily="2" charset="2"/>
            </a:endParaRPr>
          </a:p>
          <a:p>
            <a:pPr>
              <a:buNone/>
              <a:defRPr/>
            </a:pPr>
            <a:r>
              <a:rPr lang="en-US" sz="2800" dirty="0" smtClean="0">
                <a:solidFill>
                  <a:schemeClr val="tx1"/>
                </a:solidFill>
                <a:latin typeface="+mn-lt"/>
                <a:sym typeface="Wingdings" panose="05000000000000000000" pitchFamily="2" charset="2"/>
              </a:rPr>
              <a:t>		◊  Step-up For Decedent</a:t>
            </a:r>
            <a:endParaRPr lang="en-US" sz="2800" dirty="0">
              <a:solidFill>
                <a:schemeClr val="tx1"/>
              </a:solidFill>
              <a:latin typeface="+mn-lt"/>
              <a:sym typeface="Wingdings" panose="05000000000000000000" pitchFamily="2" charset="2"/>
            </a:endParaRPr>
          </a:p>
          <a:p>
            <a:pPr>
              <a:buNone/>
              <a:defRPr/>
            </a:pPr>
            <a:r>
              <a:rPr lang="en-US" sz="2800" dirty="0" smtClean="0">
                <a:solidFill>
                  <a:schemeClr val="tx1"/>
                </a:solidFill>
                <a:latin typeface="+mn-lt"/>
                <a:sym typeface="Wingdings" panose="05000000000000000000" pitchFamily="2" charset="2"/>
              </a:rPr>
              <a:t>		◊  Preservation of Basis Transferred to Trust</a:t>
            </a:r>
            <a:endParaRPr lang="en-US" sz="2800" dirty="0">
              <a:solidFill>
                <a:schemeClr val="tx1"/>
              </a:solidFill>
              <a:latin typeface="+mn-lt"/>
              <a:sym typeface="Wingdings" panose="05000000000000000000" pitchFamily="2" charset="2"/>
            </a:endParaRPr>
          </a:p>
          <a:p>
            <a:pPr eaLnBrk="1" hangingPunct="1">
              <a:buFont typeface="Wingdings" panose="05000000000000000000" pitchFamily="2" charset="2"/>
              <a:buNone/>
              <a:defRPr/>
            </a:pPr>
            <a:endParaRPr lang="en-US" dirty="0" smtClean="0">
              <a:latin typeface="Georgia" panose="020405020504050203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3904867"/>
            <a:ext cx="609600" cy="494534"/>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3276600"/>
            <a:ext cx="609600" cy="494534"/>
          </a:xfrm>
          <a:prstGeom prst="rect">
            <a:avLst/>
          </a:prstGeom>
        </p:spPr>
      </p:pic>
    </p:spTree>
    <p:extLst>
      <p:ext uri="{BB962C8B-B14F-4D97-AF65-F5344CB8AC3E}">
        <p14:creationId xmlns:p14="http://schemas.microsoft.com/office/powerpoint/2010/main" val="299160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890" y="1371600"/>
            <a:ext cx="8269793" cy="1509713"/>
          </a:xfrm>
        </p:spPr>
        <p:txBody>
          <a:bodyPr vert="horz" wrap="square" lIns="91440" tIns="45720" rIns="91440" bIns="45720" numCol="1" anchorCtr="0" compatLnSpc="1">
            <a:prstTxWarp prst="textNoShape">
              <a:avLst/>
            </a:prstTxWarp>
          </a:bodyPr>
          <a:lstStyle/>
          <a:p>
            <a:pPr marL="0" indent="0" algn="ctr">
              <a:buNone/>
            </a:pPr>
            <a:r>
              <a:rPr lang="en-US" sz="4400" b="1" dirty="0">
                <a:latin typeface="+mj-lt"/>
                <a:sym typeface="Wingdings" panose="05000000000000000000" pitchFamily="2" charset="2"/>
              </a:rPr>
              <a:t> </a:t>
            </a:r>
            <a:r>
              <a:rPr lang="en-US" sz="4800" b="1" dirty="0" smtClean="0">
                <a:latin typeface="+mj-lt"/>
                <a:sym typeface="Wingdings" panose="05000000000000000000" pitchFamily="2" charset="2"/>
              </a:rPr>
              <a:t>CASCADING BDITs </a:t>
            </a: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endParaRPr lang="en-US" sz="4400" b="1" dirty="0">
              <a:latin typeface="+mj-lt"/>
              <a:sym typeface="Wingdings" panose="05000000000000000000" pitchFamily="2" charset="2"/>
            </a:endParaRPr>
          </a:p>
        </p:txBody>
      </p:sp>
      <p:pic>
        <p:nvPicPr>
          <p:cNvPr id="5" name="Image.jpg"/>
          <p:cNvPicPr/>
          <p:nvPr/>
        </p:nvPicPr>
        <p:blipFill>
          <a:blip r:embed="rId2"/>
          <a:stretch>
            <a:fillRect/>
          </a:stretch>
        </p:blipFill>
        <p:spPr>
          <a:xfrm rot="5400000">
            <a:off x="1385062" y="3096451"/>
            <a:ext cx="3006725" cy="25764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095" y="2881314"/>
            <a:ext cx="2576450" cy="30067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825" y="1143000"/>
            <a:ext cx="751439" cy="609600"/>
          </a:xfrm>
          <a:prstGeom prst="rect">
            <a:avLst/>
          </a:prstGeom>
        </p:spPr>
      </p:pic>
    </p:spTree>
    <p:extLst>
      <p:ext uri="{BB962C8B-B14F-4D97-AF65-F5344CB8AC3E}">
        <p14:creationId xmlns:p14="http://schemas.microsoft.com/office/powerpoint/2010/main" val="663037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534399" cy="6477000"/>
          </a:xfrm>
        </p:spPr>
        <p:txBody>
          <a:bodyPr>
            <a:noAutofit/>
          </a:bodyPr>
          <a:lstStyle/>
          <a:p>
            <a:r>
              <a:rPr lang="en-US" sz="2000" b="1" dirty="0" smtClean="0"/>
              <a:t>3.1.1 </a:t>
            </a:r>
            <a:r>
              <a:rPr lang="en-US" sz="2000" b="1" u="sng" dirty="0" smtClean="0"/>
              <a:t>Discretionary Distributions of Income and/or Principal</a:t>
            </a:r>
            <a:r>
              <a:rPr lang="en-US" sz="2000" dirty="0" smtClean="0"/>
              <a:t>.  </a:t>
            </a:r>
            <a:r>
              <a:rPr lang="en-US" sz="2000" dirty="0" smtClean="0">
                <a:solidFill>
                  <a:srgbClr val="FFFF00"/>
                </a:solidFill>
              </a:rPr>
              <a:t>The Independent Trustee</a:t>
            </a:r>
            <a:r>
              <a:rPr lang="en-US" sz="2000" dirty="0" smtClean="0"/>
              <a:t>, in its sole, absolute and unreviewable discretion, shall have the power, the exercise of which shall be absolutely binding on all persons interested now or in the future in this trust, to distribute to or apply for the benefit, enjoyment or use of any one or more of the following permissible distributes:</a:t>
            </a:r>
          </a:p>
          <a:p>
            <a:endParaRPr lang="en-US" sz="2000" dirty="0"/>
          </a:p>
          <a:p>
            <a:pPr marL="342900" indent="-342900">
              <a:buAutoNum type="alphaUcPeriod"/>
            </a:pPr>
            <a:r>
              <a:rPr lang="en-US" sz="2000" dirty="0" smtClean="0"/>
              <a:t>The primary beneficiary,</a:t>
            </a:r>
          </a:p>
          <a:p>
            <a:pPr marL="342900" indent="-342900">
              <a:buAutoNum type="alphaUcPeriod"/>
            </a:pPr>
            <a:r>
              <a:rPr lang="en-US" sz="2000" dirty="0" smtClean="0"/>
              <a:t>The spouse of the primary beneficiary,</a:t>
            </a:r>
          </a:p>
          <a:p>
            <a:pPr marL="342900" indent="-342900">
              <a:buAutoNum type="alphaUcPeriod"/>
            </a:pPr>
            <a:r>
              <a:rPr lang="en-US" sz="2000" dirty="0" smtClean="0"/>
              <a:t>The descendants of the primary beneficiary who are then living (even though not now living), </a:t>
            </a:r>
          </a:p>
          <a:p>
            <a:pPr marL="342900" indent="-342900">
              <a:buAutoNum type="alphaUcPeriod"/>
            </a:pPr>
            <a:r>
              <a:rPr lang="en-US" sz="2000" dirty="0" smtClean="0"/>
              <a:t>Any then living spouse of any such descendant who is then deceased (provided such spouse was living with such descendant at the time of such descendant’s death or was unable to do so for reasons of health), and/or</a:t>
            </a:r>
          </a:p>
          <a:p>
            <a:pPr marL="342900" indent="-342900">
              <a:buAutoNum type="alphaUcPeriod"/>
            </a:pPr>
            <a:r>
              <a:rPr lang="en-US" sz="2000" dirty="0" smtClean="0">
                <a:solidFill>
                  <a:srgbClr val="FFFF00"/>
                </a:solidFill>
              </a:rPr>
              <a:t>Any trust for the primary benefit of any one or more of the above-described permissible distributees</a:t>
            </a:r>
            <a:r>
              <a:rPr lang="en-US" sz="2000" dirty="0" smtClean="0"/>
              <a:t> (even one created by the Independent Trustee hereunder), whether now existing or hereafter created, except…</a:t>
            </a:r>
          </a:p>
          <a:p>
            <a:endParaRPr lang="en-US" sz="2000" dirty="0"/>
          </a:p>
          <a:p>
            <a:r>
              <a:rPr lang="en-US" sz="2000" dirty="0"/>
              <a:t>s</a:t>
            </a:r>
            <a:r>
              <a:rPr lang="en-US" sz="2000" dirty="0" smtClean="0"/>
              <a:t>o much of the income or principal, or both, of the trust estate, in equal or unequal proportions, and at such time or times as such Independent Trustees shall deem appropriate for such beneficiaries’ benefit, care, comfort, enjoyment or for any other purposes, after taking into consideration their income or other resources…</a:t>
            </a:r>
            <a:endParaRPr lang="en-US" sz="2000" dirty="0"/>
          </a:p>
        </p:txBody>
      </p:sp>
    </p:spTree>
    <p:extLst>
      <p:ext uri="{BB962C8B-B14F-4D97-AF65-F5344CB8AC3E}">
        <p14:creationId xmlns:p14="http://schemas.microsoft.com/office/powerpoint/2010/main" val="357172069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a:bodyPr>
          <a:lstStyle/>
          <a:p>
            <a:pPr algn="ctr" eaLnBrk="1" hangingPunct="1">
              <a:defRPr/>
            </a:pPr>
            <a:r>
              <a:rPr lang="en-US" sz="4400" dirty="0" smtClean="0"/>
              <a:t>STRATEGY</a:t>
            </a:r>
            <a:endParaRPr lang="en-US" sz="4400" dirty="0" smtClean="0">
              <a:latin typeface="+mj-lt"/>
            </a:endParaRPr>
          </a:p>
        </p:txBody>
      </p:sp>
      <p:sp>
        <p:nvSpPr>
          <p:cNvPr id="53251" name="Rectangle 3"/>
          <p:cNvSpPr>
            <a:spLocks noGrp="1" noChangeArrowheads="1"/>
          </p:cNvSpPr>
          <p:nvPr>
            <p:ph idx="1"/>
          </p:nvPr>
        </p:nvSpPr>
        <p:spPr>
          <a:xfrm>
            <a:off x="228600" y="2667000"/>
            <a:ext cx="8229600" cy="3557897"/>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Independent Trustee Sets Up BDITs</a:t>
            </a: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For Spencer’s New Business</a:t>
            </a:r>
          </a:p>
          <a:p>
            <a:pPr>
              <a:buNone/>
              <a:defRPr/>
            </a:pPr>
            <a:r>
              <a:rPr lang="en-US" sz="2800" dirty="0" smtClean="0">
                <a:sym typeface="Wingdings" panose="05000000000000000000" pitchFamily="2" charset="2"/>
              </a:rPr>
              <a:t>		◊  For Katie’s Existing Business</a:t>
            </a:r>
            <a:endParaRPr lang="en-US" sz="2800" dirty="0">
              <a:solidFill>
                <a:schemeClr val="tx1"/>
              </a:solidFill>
              <a:latin typeface="+mn-lt"/>
              <a:sym typeface="Wingdings" panose="05000000000000000000" pitchFamily="2" charset="2"/>
            </a:endParaRPr>
          </a:p>
          <a:p>
            <a:pPr>
              <a:buNone/>
              <a:defRPr/>
            </a:pPr>
            <a:r>
              <a:rPr lang="en-US" dirty="0" smtClean="0">
                <a:solidFill>
                  <a:schemeClr val="tx1"/>
                </a:solidFill>
                <a:latin typeface="+mn-lt"/>
                <a:sym typeface="Wingdings" panose="05000000000000000000" pitchFamily="2" charset="2"/>
              </a:rPr>
              <a:t>  Sharing Not Desirable</a:t>
            </a:r>
          </a:p>
          <a:p>
            <a:pPr>
              <a:buNone/>
              <a:defRPr/>
            </a:pPr>
            <a:r>
              <a:rPr lang="en-US" sz="2800" dirty="0" smtClean="0">
                <a:sym typeface="Wingdings" panose="05000000000000000000" pitchFamily="2" charset="2"/>
              </a:rPr>
              <a:t>		◊  Controls </a:t>
            </a:r>
          </a:p>
          <a:p>
            <a:pPr>
              <a:buNone/>
              <a:defRPr/>
            </a:pPr>
            <a:r>
              <a:rPr lang="en-US" sz="2800" dirty="0" smtClean="0">
                <a:sym typeface="Wingdings" panose="05000000000000000000" pitchFamily="2" charset="2"/>
              </a:rPr>
              <a:t>		◊  </a:t>
            </a:r>
            <a:r>
              <a:rPr lang="en-US" sz="2800" dirty="0">
                <a:sym typeface="Wingdings" panose="05000000000000000000" pitchFamily="2" charset="2"/>
              </a:rPr>
              <a:t>Fruits of Sweat Equity</a:t>
            </a:r>
          </a:p>
          <a:p>
            <a:pPr eaLnBrk="1" hangingPunct="1">
              <a:buFont typeface="Wingdings" panose="05000000000000000000" pitchFamily="2" charset="2"/>
              <a:buNone/>
              <a:defRPr/>
            </a:pPr>
            <a:endParaRPr lang="en-US" sz="4000" dirty="0" smtClean="0">
              <a:latin typeface="Georgia" panose="02040502050405020303" pitchFamily="18" charset="0"/>
            </a:endParaRPr>
          </a:p>
        </p:txBody>
      </p:sp>
    </p:spTree>
    <p:extLst>
      <p:ext uri="{BB962C8B-B14F-4D97-AF65-F5344CB8AC3E}">
        <p14:creationId xmlns:p14="http://schemas.microsoft.com/office/powerpoint/2010/main" val="330044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72190" y="1524000"/>
            <a:ext cx="8269793" cy="1509713"/>
          </a:xfrm>
        </p:spPr>
        <p:txBody>
          <a:bodyPr vert="horz" wrap="square" lIns="91440" tIns="45720" rIns="91440" bIns="45720" numCol="1" anchorCtr="0" compatLnSpc="1">
            <a:prstTxWarp prst="textNoShape">
              <a:avLst/>
            </a:prstTxWarp>
          </a:bodyPr>
          <a:lstStyle/>
          <a:p>
            <a:pPr algn="ctr"/>
            <a:r>
              <a:rPr lang="en-US" sz="4800" b="1" dirty="0" smtClean="0">
                <a:latin typeface="+mj-lt"/>
              </a:rPr>
              <a:t>CREDITOR AND DIVORCE PROTECTION</a:t>
            </a:r>
            <a:endParaRPr lang="en-US" sz="4800" b="1" dirty="0">
              <a:latin typeface="+mj-lt"/>
            </a:endParaRPr>
          </a:p>
        </p:txBody>
      </p:sp>
      <p:pic>
        <p:nvPicPr>
          <p:cNvPr id="5" name="Picture 4"/>
          <p:cNvPicPr>
            <a:picLocks noChangeAspect="1"/>
          </p:cNvPicPr>
          <p:nvPr/>
        </p:nvPicPr>
        <p:blipFill>
          <a:blip r:embed="rId2"/>
          <a:stretch>
            <a:fillRect/>
          </a:stretch>
        </p:blipFill>
        <p:spPr>
          <a:xfrm>
            <a:off x="3098789" y="3278697"/>
            <a:ext cx="2816596" cy="2316681"/>
          </a:xfrm>
          <a:prstGeom prst="rect">
            <a:avLst/>
          </a:prstGeom>
        </p:spPr>
      </p:pic>
      <p:sp>
        <p:nvSpPr>
          <p:cNvPr id="6" name="TextBox 5"/>
          <p:cNvSpPr txBox="1"/>
          <p:nvPr/>
        </p:nvSpPr>
        <p:spPr>
          <a:xfrm>
            <a:off x="533400" y="304800"/>
            <a:ext cx="6705600" cy="369332"/>
          </a:xfrm>
          <a:prstGeom prst="rect">
            <a:avLst/>
          </a:prstGeom>
          <a:noFill/>
        </p:spPr>
        <p:txBody>
          <a:bodyPr wrap="square" rtlCol="0">
            <a:spAutoFit/>
          </a:bodyPr>
          <a:lstStyle/>
          <a:p>
            <a:r>
              <a:rPr lang="en-US" dirty="0" smtClean="0"/>
              <a:t>WISH LIST #4 – CREDITOR/DIVORCE PROTECTION</a:t>
            </a:r>
            <a:endParaRPr lang="en-US" dirty="0"/>
          </a:p>
        </p:txBody>
      </p:sp>
    </p:spTree>
    <p:extLst>
      <p:ext uri="{BB962C8B-B14F-4D97-AF65-F5344CB8AC3E}">
        <p14:creationId xmlns:p14="http://schemas.microsoft.com/office/powerpoint/2010/main" val="3070008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fontScale="90000"/>
          </a:bodyPr>
          <a:lstStyle/>
          <a:p>
            <a:pPr algn="ctr" eaLnBrk="1" hangingPunct="1">
              <a:defRPr/>
            </a:pPr>
            <a:r>
              <a:rPr lang="en-US" sz="4400" dirty="0" smtClean="0"/>
              <a:t>CREDITOR PROTECTION IS AS MUCH A PART OF ESTATE PLANNING AS TAX PLANNING*</a:t>
            </a:r>
            <a:endParaRPr lang="en-US" sz="4400" dirty="0" smtClean="0">
              <a:latin typeface="+mj-lt"/>
            </a:endParaRPr>
          </a:p>
        </p:txBody>
      </p:sp>
      <p:sp>
        <p:nvSpPr>
          <p:cNvPr id="53251" name="Rectangle 3"/>
          <p:cNvSpPr>
            <a:spLocks noGrp="1" noChangeArrowheads="1"/>
          </p:cNvSpPr>
          <p:nvPr>
            <p:ph idx="1"/>
          </p:nvPr>
        </p:nvSpPr>
        <p:spPr>
          <a:xfrm>
            <a:off x="228600" y="3200400"/>
            <a:ext cx="8229600" cy="3748719"/>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Asset Protection Maximum</a:t>
            </a:r>
          </a:p>
          <a:p>
            <a:pPr>
              <a:buNone/>
              <a:defRPr/>
            </a:pPr>
            <a:r>
              <a:rPr lang="en-US" dirty="0" smtClean="0">
                <a:solidFill>
                  <a:schemeClr val="tx1"/>
                </a:solidFill>
                <a:latin typeface="+mn-lt"/>
                <a:sym typeface="Wingdings" panose="05000000000000000000" pitchFamily="2" charset="2"/>
              </a:rPr>
              <a:t>  Legal Title Harmful</a:t>
            </a: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3600" dirty="0">
              <a:sym typeface="Wingdings" panose="05000000000000000000" pitchFamily="2" charset="2"/>
            </a:endParaRPr>
          </a:p>
          <a:p>
            <a:pPr eaLnBrk="1" hangingPunct="1">
              <a:buFont typeface="Wingdings" panose="05000000000000000000" pitchFamily="2" charset="2"/>
              <a:buNone/>
              <a:defRPr/>
            </a:pPr>
            <a:endParaRPr lang="en-US" sz="3600" dirty="0" smtClean="0">
              <a:sym typeface="Wingdings" panose="05000000000000000000" pitchFamily="2" charset="2"/>
            </a:endParaRPr>
          </a:p>
          <a:p>
            <a:pPr>
              <a:buNone/>
              <a:defRPr/>
            </a:pPr>
            <a:r>
              <a:rPr lang="en-US" sz="1600" dirty="0" smtClean="0">
                <a:latin typeface="Georgia" panose="02040502050405020303" pitchFamily="18" charset="0"/>
              </a:rPr>
              <a:t>      *</a:t>
            </a:r>
            <a:r>
              <a:rPr lang="en-US" sz="1600" dirty="0" smtClean="0"/>
              <a:t>Attributable to Skip Fox “Current </a:t>
            </a:r>
            <a:r>
              <a:rPr lang="en-US" sz="1600" dirty="0"/>
              <a:t>Financial and Estate Planning Trends”, CCH Financial and Estate Planning, (Nov 26,2007</a:t>
            </a:r>
            <a:r>
              <a:rPr lang="en-US" sz="1600" dirty="0" smtClean="0"/>
              <a:t>), “… </a:t>
            </a:r>
            <a:r>
              <a:rPr lang="en-US" sz="1600" dirty="0"/>
              <a:t>I would argue that there may very well be an affirmative duty to talk to your clients about (an asset protection trust).” at p. 83 and, "…it could be any advisor.” at p. 84.</a:t>
            </a:r>
            <a:endParaRPr lang="en-US" sz="1600" dirty="0" smtClean="0">
              <a:latin typeface="Georgia" panose="020405020504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371600"/>
            <a:ext cx="751439" cy="609600"/>
          </a:xfrm>
          <a:prstGeom prst="rect">
            <a:avLst/>
          </a:prstGeom>
        </p:spPr>
      </p:pic>
    </p:spTree>
    <p:extLst>
      <p:ext uri="{BB962C8B-B14F-4D97-AF65-F5344CB8AC3E}">
        <p14:creationId xmlns:p14="http://schemas.microsoft.com/office/powerpoint/2010/main" val="134599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title"/>
          </p:nvPr>
        </p:nvSpPr>
        <p:spPr>
          <a:xfrm>
            <a:off x="457200" y="304800"/>
            <a:ext cx="8229600" cy="820615"/>
          </a:xfrm>
          <a:noFill/>
          <a:ln/>
        </p:spPr>
        <p:txBody>
          <a:bodyPr>
            <a:normAutofit/>
          </a:bodyPr>
          <a:lstStyle/>
          <a:p>
            <a:pPr algn="ctr"/>
            <a:r>
              <a:rPr lang="en-US" sz="4400" dirty="0" smtClean="0">
                <a:latin typeface="+mj-lt"/>
              </a:rPr>
              <a:t>PROTECTION FROM CLAIMANTS</a:t>
            </a:r>
            <a:endParaRPr lang="en-US" sz="4400" dirty="0">
              <a:latin typeface="+mj-lt"/>
            </a:endParaRPr>
          </a:p>
        </p:txBody>
      </p:sp>
      <p:sp>
        <p:nvSpPr>
          <p:cNvPr id="106498" name="Rectangle 2"/>
          <p:cNvSpPr>
            <a:spLocks noGrp="1" noChangeArrowheads="1"/>
          </p:cNvSpPr>
          <p:nvPr>
            <p:ph idx="1"/>
          </p:nvPr>
        </p:nvSpPr>
        <p:spPr>
          <a:xfrm>
            <a:off x="331595" y="2173641"/>
            <a:ext cx="8490857" cy="4684359"/>
          </a:xfrm>
          <a:noFill/>
          <a:ln/>
        </p:spPr>
        <p:txBody>
          <a:bodyPr>
            <a:normAutofit/>
          </a:bodyPr>
          <a:lstStyle/>
          <a:p>
            <a:pPr marL="63500" indent="4763" algn="just">
              <a:lnSpc>
                <a:spcPct val="80000"/>
              </a:lnSpc>
              <a:buFont typeface="Wingdings" panose="05000000000000000000" pitchFamily="2" charset="2"/>
              <a:buNone/>
            </a:pPr>
            <a:r>
              <a:rPr lang="en-US" sz="2800" i="1" dirty="0">
                <a:solidFill>
                  <a:schemeClr val="tx1"/>
                </a:solidFill>
                <a:effectLst/>
                <a:latin typeface="+mn-lt"/>
              </a:rPr>
              <a:t>“A </a:t>
            </a:r>
            <a:r>
              <a:rPr lang="en-US" sz="2800" i="1" u="sng" dirty="0">
                <a:solidFill>
                  <a:srgbClr val="DE3AAF"/>
                </a:solidFill>
                <a:effectLst/>
                <a:latin typeface="+mn-lt"/>
              </a:rPr>
              <a:t>discretionary </a:t>
            </a:r>
            <a:r>
              <a:rPr lang="en-US" sz="2800" i="1" u="sng" dirty="0" smtClean="0">
                <a:solidFill>
                  <a:srgbClr val="DE3AAF"/>
                </a:solidFill>
                <a:effectLst/>
                <a:latin typeface="+mn-lt"/>
              </a:rPr>
              <a:t>trust</a:t>
            </a:r>
            <a:r>
              <a:rPr lang="en-US" sz="2800" i="1" dirty="0" smtClean="0">
                <a:solidFill>
                  <a:schemeClr val="tx1"/>
                </a:solidFill>
                <a:effectLst/>
                <a:latin typeface="+mn-lt"/>
              </a:rPr>
              <a:t> with </a:t>
            </a:r>
            <a:r>
              <a:rPr lang="en-US" sz="2800" i="1" dirty="0">
                <a:solidFill>
                  <a:schemeClr val="tx1"/>
                </a:solidFill>
                <a:effectLst/>
                <a:latin typeface="+mn-lt"/>
              </a:rPr>
              <a:t>“… the </a:t>
            </a:r>
            <a:r>
              <a:rPr lang="en-US" sz="2800" i="1" u="sng" dirty="0">
                <a:solidFill>
                  <a:srgbClr val="DE3AAF"/>
                </a:solidFill>
                <a:effectLst/>
                <a:latin typeface="+mn-lt"/>
              </a:rPr>
              <a:t>distribution discretion</a:t>
            </a:r>
            <a:r>
              <a:rPr lang="en-US" sz="2800" i="1" dirty="0">
                <a:solidFill>
                  <a:schemeClr val="tx1"/>
                </a:solidFill>
                <a:effectLst/>
                <a:latin typeface="+mn-lt"/>
              </a:rPr>
              <a:t> held by an </a:t>
            </a:r>
            <a:r>
              <a:rPr lang="en-US" sz="2800" i="1" u="sng" dirty="0">
                <a:solidFill>
                  <a:srgbClr val="DE3AAF"/>
                </a:solidFill>
                <a:effectLst/>
                <a:latin typeface="+mn-lt"/>
              </a:rPr>
              <a:t>independent trustee</a:t>
            </a:r>
            <a:r>
              <a:rPr lang="en-US" sz="2800" i="1" dirty="0">
                <a:solidFill>
                  <a:schemeClr val="tx1"/>
                </a:solidFill>
                <a:effectLst/>
                <a:latin typeface="+mn-lt"/>
              </a:rPr>
              <a:t>… is the </a:t>
            </a:r>
            <a:r>
              <a:rPr lang="en-US" sz="2800" i="1" u="sng" dirty="0">
                <a:solidFill>
                  <a:srgbClr val="DE3AAF"/>
                </a:solidFill>
                <a:effectLst/>
                <a:latin typeface="+mn-lt"/>
              </a:rPr>
              <a:t>ultimate in creditor and divorce claims protection </a:t>
            </a:r>
            <a:r>
              <a:rPr lang="en-US" sz="2800" i="1" dirty="0">
                <a:solidFill>
                  <a:schemeClr val="tx1"/>
                </a:solidFill>
                <a:effectLst/>
                <a:latin typeface="+mn-lt"/>
              </a:rPr>
              <a:t>– even in a state that restricts so called ‘spendthrift’ trusts – since the beneficiary himself has no enforceable rights against the trust</a:t>
            </a:r>
            <a:r>
              <a:rPr lang="en-US" sz="2800" i="1" dirty="0" smtClean="0">
                <a:solidFill>
                  <a:schemeClr val="tx1"/>
                </a:solidFill>
                <a:effectLst/>
                <a:latin typeface="+mn-lt"/>
              </a:rPr>
              <a:t>.” (Emphasis supplied)</a:t>
            </a:r>
          </a:p>
          <a:p>
            <a:pPr marL="63500" indent="4763" algn="just">
              <a:lnSpc>
                <a:spcPct val="80000"/>
              </a:lnSpc>
              <a:buFont typeface="Wingdings" panose="05000000000000000000" pitchFamily="2" charset="2"/>
              <a:buNone/>
            </a:pPr>
            <a:endParaRPr lang="en-US" sz="2400" i="1" dirty="0">
              <a:solidFill>
                <a:schemeClr val="tx1"/>
              </a:solidFill>
              <a:latin typeface="+mn-lt"/>
            </a:endParaRPr>
          </a:p>
          <a:p>
            <a:pPr marL="63500" indent="4763" algn="r">
              <a:lnSpc>
                <a:spcPct val="80000"/>
              </a:lnSpc>
              <a:buFontTx/>
              <a:buNone/>
            </a:pPr>
            <a:r>
              <a:rPr lang="en-US" sz="1800" dirty="0">
                <a:solidFill>
                  <a:schemeClr val="tx1"/>
                </a:solidFill>
                <a:latin typeface="+mn-lt"/>
              </a:rPr>
              <a:t>Frederick R. Keydel</a:t>
            </a:r>
          </a:p>
          <a:p>
            <a:pPr marL="63500" indent="4763" algn="r">
              <a:lnSpc>
                <a:spcPct val="80000"/>
              </a:lnSpc>
              <a:buFontTx/>
              <a:buNone/>
            </a:pPr>
            <a:r>
              <a:rPr lang="en-US" sz="1800" dirty="0">
                <a:solidFill>
                  <a:schemeClr val="tx1"/>
                </a:solidFill>
                <a:latin typeface="+mn-lt"/>
              </a:rPr>
              <a:t>“Trustee Selection, Succession, and Removal: Ways to Blend expertise with Family Control,” 23 U. Miami Inst. On Est. Plan., Ch 4 (1989) at </a:t>
            </a:r>
            <a:r>
              <a:rPr lang="en-US" sz="1800" dirty="0">
                <a:solidFill>
                  <a:schemeClr val="tx1"/>
                </a:solidFill>
                <a:latin typeface="+mn-lt"/>
                <a:cs typeface="Vrinda" panose="020B0502040204020203" pitchFamily="34" charset="0"/>
              </a:rPr>
              <a:t>§</a:t>
            </a:r>
            <a:r>
              <a:rPr lang="en-US" sz="1800" dirty="0" smtClean="0">
                <a:solidFill>
                  <a:schemeClr val="tx1"/>
                </a:solidFill>
                <a:latin typeface="+mn-lt"/>
                <a:cs typeface="Vrinda" panose="020B0502040204020203" pitchFamily="34" charset="0"/>
              </a:rPr>
              <a:t>409.1</a:t>
            </a:r>
          </a:p>
          <a:p>
            <a:pPr marL="63500" indent="4763" algn="r">
              <a:lnSpc>
                <a:spcPct val="80000"/>
              </a:lnSpc>
              <a:buNone/>
            </a:pPr>
            <a:endParaRPr lang="en-US" sz="1800" dirty="0">
              <a:solidFill>
                <a:schemeClr val="tx1"/>
              </a:solidFill>
              <a:latin typeface="+mn-lt"/>
              <a:cs typeface="Vrinda" panose="020B0502040204020203" pitchFamily="34" charset="0"/>
            </a:endParaRPr>
          </a:p>
          <a:p>
            <a:pPr marL="63500" indent="4763" algn="r">
              <a:lnSpc>
                <a:spcPct val="80000"/>
              </a:lnSpc>
              <a:buNone/>
            </a:pPr>
            <a:endParaRPr lang="en-US" sz="1800" dirty="0" smtClean="0">
              <a:solidFill>
                <a:schemeClr val="tx1"/>
              </a:solidFill>
              <a:latin typeface="+mn-lt"/>
              <a:cs typeface="Vrinda" panose="020B0502040204020203" pitchFamily="34" charset="0"/>
            </a:endParaRPr>
          </a:p>
          <a:p>
            <a:pPr marL="63500" indent="4763">
              <a:lnSpc>
                <a:spcPct val="80000"/>
              </a:lnSpc>
              <a:buNone/>
            </a:pPr>
            <a:r>
              <a:rPr lang="en-US" sz="1800" dirty="0" smtClean="0">
                <a:solidFill>
                  <a:schemeClr val="tx1"/>
                </a:solidFill>
                <a:latin typeface="+mn-lt"/>
                <a:cs typeface="Vrinda" panose="020B0502040204020203" pitchFamily="34" charset="0"/>
              </a:rPr>
              <a:t>Caveat </a:t>
            </a:r>
            <a:r>
              <a:rPr lang="en-US" sz="1800" dirty="0">
                <a:solidFill>
                  <a:schemeClr val="tx1"/>
                </a:solidFill>
                <a:latin typeface="+mn-lt"/>
                <a:cs typeface="Vrinda" panose="020B0502040204020203" pitchFamily="34" charset="0"/>
              </a:rPr>
              <a:t>- Under </a:t>
            </a:r>
            <a:r>
              <a:rPr lang="en-US" sz="1800" dirty="0" smtClean="0">
                <a:solidFill>
                  <a:schemeClr val="tx1"/>
                </a:solidFill>
                <a:latin typeface="+mn-lt"/>
                <a:cs typeface="Vrinda" panose="020B0502040204020203" pitchFamily="34" charset="0"/>
              </a:rPr>
              <a:t>Current Law</a:t>
            </a:r>
            <a:r>
              <a:rPr lang="en-US" sz="1800" dirty="0">
                <a:solidFill>
                  <a:schemeClr val="tx1"/>
                </a:solidFill>
                <a:latin typeface="+mn-lt"/>
                <a:cs typeface="Vrinda" panose="020B0502040204020203" pitchFamily="34" charset="0"/>
              </a:rPr>
              <a:t>, I </a:t>
            </a:r>
            <a:r>
              <a:rPr lang="en-US" sz="1800" dirty="0" smtClean="0">
                <a:solidFill>
                  <a:schemeClr val="tx1"/>
                </a:solidFill>
                <a:latin typeface="+mn-lt"/>
                <a:cs typeface="Vrinda" panose="020B0502040204020203" pitchFamily="34" charset="0"/>
              </a:rPr>
              <a:t>Would Add</a:t>
            </a:r>
            <a:r>
              <a:rPr lang="en-US" sz="1800" dirty="0">
                <a:solidFill>
                  <a:schemeClr val="tx1"/>
                </a:solidFill>
                <a:latin typeface="+mn-lt"/>
                <a:cs typeface="Vrinda" panose="020B0502040204020203" pitchFamily="34" charset="0"/>
              </a:rPr>
              <a:t>, “provided that the trust is sitused in a trust friendly jurisdiction”.</a:t>
            </a:r>
          </a:p>
          <a:p>
            <a:pPr marL="63500" indent="4763" algn="r">
              <a:lnSpc>
                <a:spcPct val="80000"/>
              </a:lnSpc>
              <a:buFontTx/>
              <a:buNone/>
            </a:pPr>
            <a:endParaRPr lang="en-US" sz="1800" dirty="0">
              <a:latin typeface="Georgia" panose="02040502050405020303" pitchFamily="18" charset="0"/>
              <a:cs typeface="Vrinda" panose="020B0502040204020203" pitchFamily="34" charset="0"/>
            </a:endParaRPr>
          </a:p>
          <a:p>
            <a:pPr marL="63500" indent="4763" algn="r">
              <a:lnSpc>
                <a:spcPct val="80000"/>
              </a:lnSpc>
              <a:buFontTx/>
              <a:buNone/>
            </a:pPr>
            <a:endParaRPr lang="en-US" sz="1800" dirty="0">
              <a:latin typeface="Vrinda" panose="020B0502040204020203" pitchFamily="34" charset="0"/>
              <a:cs typeface="Vrinda" panose="020B0502040204020203" pitchFamily="34" charset="0"/>
            </a:endParaRPr>
          </a:p>
        </p:txBody>
      </p:sp>
    </p:spTree>
    <p:extLst>
      <p:ext uri="{BB962C8B-B14F-4D97-AF65-F5344CB8AC3E}">
        <p14:creationId xmlns:p14="http://schemas.microsoft.com/office/powerpoint/2010/main" val="324288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fontScale="90000"/>
          </a:bodyPr>
          <a:lstStyle/>
          <a:p>
            <a:pPr algn="ctr" eaLnBrk="1" hangingPunct="1">
              <a:defRPr/>
            </a:pPr>
            <a:r>
              <a:rPr lang="en-US" sz="4400" dirty="0" smtClean="0"/>
              <a:t>REASONABLE CONTROLS, USE AND BENEFICIAL ENJOYMENT DO NOT SACRIFICE SHELTERS</a:t>
            </a:r>
            <a:br>
              <a:rPr lang="en-US" sz="4400" dirty="0" smtClean="0"/>
            </a:br>
            <a:endParaRPr lang="en-US" sz="4400" dirty="0" smtClean="0">
              <a:latin typeface="+mj-lt"/>
            </a:endParaRPr>
          </a:p>
        </p:txBody>
      </p:sp>
      <p:sp>
        <p:nvSpPr>
          <p:cNvPr id="53251" name="Rectangle 3"/>
          <p:cNvSpPr>
            <a:spLocks noGrp="1" noChangeArrowheads="1"/>
          </p:cNvSpPr>
          <p:nvPr>
            <p:ph idx="1"/>
          </p:nvPr>
        </p:nvSpPr>
        <p:spPr>
          <a:xfrm>
            <a:off x="228600" y="2971800"/>
            <a:ext cx="8229600" cy="4690515"/>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a:t>
            </a:r>
            <a:r>
              <a:rPr lang="en-US" dirty="0" smtClean="0">
                <a:sym typeface="Wingdings" panose="05000000000000000000" pitchFamily="2" charset="2"/>
              </a:rPr>
              <a:t>Controls </a:t>
            </a:r>
            <a:endParaRPr lang="en-US" dirty="0" smtClean="0">
              <a:solidFill>
                <a:schemeClr val="tx1"/>
              </a:solidFill>
              <a:latin typeface="+mn-lt"/>
              <a:sym typeface="Wingdings" panose="05000000000000000000" pitchFamily="2" charset="2"/>
            </a:endParaRP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Managerial Control Not Impactful</a:t>
            </a:r>
          </a:p>
          <a:p>
            <a:pPr>
              <a:buNone/>
              <a:defRPr/>
            </a:pPr>
            <a:r>
              <a:rPr lang="en-US" sz="2800" dirty="0" smtClean="0">
                <a:sym typeface="Wingdings" panose="05000000000000000000" pitchFamily="2" charset="2"/>
              </a:rPr>
              <a:t>		◊  Independent Trustee Has Tax and Creditor 		    Sensitive Powers</a:t>
            </a:r>
            <a:endParaRPr lang="en-US" sz="2800" dirty="0">
              <a:solidFill>
                <a:schemeClr val="tx1"/>
              </a:solidFill>
              <a:latin typeface="+mn-lt"/>
              <a:sym typeface="Wingdings" panose="05000000000000000000" pitchFamily="2" charset="2"/>
            </a:endParaRPr>
          </a:p>
          <a:p>
            <a:pPr>
              <a:buNone/>
              <a:defRPr/>
            </a:pPr>
            <a:r>
              <a:rPr lang="en-US" dirty="0" smtClean="0">
                <a:solidFill>
                  <a:schemeClr val="tx1"/>
                </a:solidFill>
                <a:latin typeface="+mn-lt"/>
                <a:sym typeface="Wingdings" panose="05000000000000000000" pitchFamily="2" charset="2"/>
              </a:rPr>
              <a:t>  Situs</a:t>
            </a:r>
          </a:p>
          <a:p>
            <a:pPr>
              <a:buNone/>
              <a:defRPr/>
            </a:pPr>
            <a:r>
              <a:rPr lang="en-US" sz="2800" dirty="0" smtClean="0">
                <a:sym typeface="Wingdings" panose="05000000000000000000" pitchFamily="2" charset="2"/>
              </a:rPr>
              <a:t>		◊  Rent Protective Situs</a:t>
            </a:r>
            <a:endParaRPr lang="en-US" sz="2800" dirty="0">
              <a:sym typeface="Wingdings" panose="05000000000000000000" pitchFamily="2" charset="2"/>
            </a:endParaRPr>
          </a:p>
          <a:p>
            <a:pPr>
              <a:buNone/>
              <a:defRPr/>
            </a:pPr>
            <a:r>
              <a:rPr lang="en-US" sz="2800" dirty="0" smtClean="0">
                <a:sym typeface="Wingdings" panose="05000000000000000000" pitchFamily="2" charset="2"/>
              </a:rPr>
              <a:t>		◊  No Exception Creditors</a:t>
            </a:r>
            <a:endParaRPr lang="en-US" sz="2800" dirty="0">
              <a:sym typeface="Wingdings" panose="05000000000000000000" pitchFamily="2" charset="2"/>
            </a:endParaRP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4000" dirty="0" smtClean="0">
              <a:latin typeface="Georgia" panose="020405020504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707457"/>
            <a:ext cx="751439" cy="6096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743200"/>
            <a:ext cx="751439" cy="609600"/>
          </a:xfrm>
          <a:prstGeom prst="rect">
            <a:avLst/>
          </a:prstGeom>
        </p:spPr>
      </p:pic>
    </p:spTree>
    <p:extLst>
      <p:ext uri="{BB962C8B-B14F-4D97-AF65-F5344CB8AC3E}">
        <p14:creationId xmlns:p14="http://schemas.microsoft.com/office/powerpoint/2010/main" val="226092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p:cNvSpPr txBox="1">
            <a:spLocks/>
          </p:cNvSpPr>
          <p:nvPr/>
        </p:nvSpPr>
        <p:spPr>
          <a:xfrm>
            <a:off x="765043" y="1752600"/>
            <a:ext cx="7690114" cy="1384994"/>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FFFFFF"/>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a:lstStyle>
          <a:p>
            <a:pPr algn="ctr"/>
            <a:r>
              <a:rPr lang="en-US" sz="6600" b="1" spc="-150" dirty="0" smtClean="0">
                <a:solidFill>
                  <a:schemeClr val="accent1">
                    <a:lumMod val="60000"/>
                    <a:lumOff val="40000"/>
                  </a:schemeClr>
                </a:solidFill>
                <a:effectLst>
                  <a:outerShdw blurRad="38100" dist="38100" dir="2700000" algn="tl">
                    <a:srgbClr val="000000">
                      <a:alpha val="43137"/>
                    </a:srgbClr>
                  </a:outerShdw>
                </a:effectLst>
                <a:latin typeface="+mj-lt"/>
              </a:rPr>
              <a:t>ECONOMIC SUBSTANCE AND THE “10%” MYTH</a:t>
            </a:r>
            <a:r>
              <a:rPr lang="en-US" sz="6600" spc="-150" dirty="0" smtClean="0">
                <a:solidFill>
                  <a:schemeClr val="accent1">
                    <a:lumMod val="60000"/>
                    <a:lumOff val="40000"/>
                  </a:schemeClr>
                </a:solidFill>
                <a:latin typeface="+mj-lt"/>
              </a:rPr>
              <a:t>*</a:t>
            </a:r>
            <a:endParaRPr lang="en-US" sz="6600" spc="-150" dirty="0">
              <a:solidFill>
                <a:schemeClr val="accent1">
                  <a:lumMod val="60000"/>
                  <a:lumOff val="40000"/>
                </a:schemeClr>
              </a:solidFill>
              <a:latin typeface="+mj-lt"/>
            </a:endParaRPr>
          </a:p>
        </p:txBody>
      </p:sp>
      <p:sp>
        <p:nvSpPr>
          <p:cNvPr id="6" name="TextBox 5"/>
          <p:cNvSpPr txBox="1"/>
          <p:nvPr/>
        </p:nvSpPr>
        <p:spPr>
          <a:xfrm>
            <a:off x="76200" y="4648200"/>
            <a:ext cx="9067800" cy="2277547"/>
          </a:xfrm>
          <a:prstGeom prst="rect">
            <a:avLst/>
          </a:prstGeom>
          <a:noFill/>
        </p:spPr>
        <p:txBody>
          <a:bodyPr wrap="square" rtlCol="0">
            <a:spAutoFit/>
          </a:bodyPr>
          <a:lstStyle/>
          <a:p>
            <a:r>
              <a:rPr lang="en-US" sz="1400" dirty="0"/>
              <a:t>*See</a:t>
            </a:r>
            <a:r>
              <a:rPr lang="en-US" sz="1400" b="1" dirty="0"/>
              <a:t> “The Reality of Sale and the 10% Funding </a:t>
            </a:r>
            <a:r>
              <a:rPr lang="en-US" sz="1400" b="1" dirty="0" smtClean="0"/>
              <a:t>Method</a:t>
            </a:r>
            <a:r>
              <a:rPr lang="en-US" sz="1400" dirty="0" smtClean="0"/>
              <a:t>” Originally </a:t>
            </a:r>
            <a:r>
              <a:rPr lang="en-US" sz="1400" dirty="0"/>
              <a:t>published in the TM Estates, Gift &amp; Trust Journal, Jerome M. Hesch; Elizabeth </a:t>
            </a:r>
            <a:r>
              <a:rPr lang="en-US" sz="1400" dirty="0" err="1"/>
              <a:t>Carrott</a:t>
            </a:r>
            <a:r>
              <a:rPr lang="en-US" sz="1400" dirty="0"/>
              <a:t> Minnigh; and Richard A. Oshins</a:t>
            </a:r>
            <a:r>
              <a:rPr lang="en-US" sz="1400" dirty="0" smtClean="0"/>
              <a:t>,  </a:t>
            </a:r>
            <a:r>
              <a:rPr lang="en-US" sz="1400" dirty="0"/>
              <a:t>42 Tax Mgmt. Est., Gifts &amp; Tr. J. </a:t>
            </a:r>
            <a:r>
              <a:rPr lang="en-US" sz="1400" dirty="0" smtClean="0"/>
              <a:t> (</a:t>
            </a:r>
            <a:r>
              <a:rPr lang="en-US" sz="1400" dirty="0"/>
              <a:t>Jan./Feb. 2017</a:t>
            </a:r>
            <a:r>
              <a:rPr lang="en-US" sz="1400" dirty="0" smtClean="0"/>
              <a:t>); </a:t>
            </a:r>
            <a:r>
              <a:rPr lang="en-US" sz="1400" b="1" dirty="0"/>
              <a:t>“Economic Substance and the ‘10%’ Funding ‘Myth’ for Trusts</a:t>
            </a:r>
            <a:r>
              <a:rPr lang="en-US" sz="1400" dirty="0"/>
              <a:t>”, Oshins and Hesch, 44 </a:t>
            </a:r>
            <a:r>
              <a:rPr lang="en-US" sz="1400" i="1" dirty="0"/>
              <a:t>Estate Planning</a:t>
            </a:r>
            <a:r>
              <a:rPr lang="en-US" sz="1400" dirty="0"/>
              <a:t> 17 (January 2017</a:t>
            </a:r>
            <a:r>
              <a:rPr lang="en-US" sz="1400" dirty="0" smtClean="0"/>
              <a:t>); </a:t>
            </a:r>
            <a:r>
              <a:rPr lang="en-US" sz="1400" b="1" dirty="0" smtClean="0"/>
              <a:t>Note </a:t>
            </a:r>
            <a:r>
              <a:rPr lang="en-US" sz="1400" b="1" dirty="0"/>
              <a:t>Sales, Economic Substance and “The 10% Myth</a:t>
            </a:r>
            <a:r>
              <a:rPr lang="en-US" sz="1400" b="1" dirty="0" smtClean="0"/>
              <a:t>”- </a:t>
            </a:r>
            <a:r>
              <a:rPr lang="en-US" sz="1400" dirty="0" smtClean="0"/>
              <a:t>Jerry </a:t>
            </a:r>
            <a:r>
              <a:rPr lang="en-US" sz="1400" dirty="0"/>
              <a:t>Hesch, Dick Oshins and Jim Magner- LISI Estate Planning Newsletter #2412 (May 9, 2016) at </a:t>
            </a:r>
            <a:r>
              <a:rPr lang="en-US" sz="1400" u="sng" dirty="0">
                <a:hlinkClick r:id="rId2"/>
              </a:rPr>
              <a:t>http://www.leimbergservices.com</a:t>
            </a:r>
            <a:r>
              <a:rPr lang="en-US" sz="1400" dirty="0"/>
              <a:t>  </a:t>
            </a:r>
            <a:r>
              <a:rPr lang="en-US" sz="1400" dirty="0" smtClean="0">
                <a:latin typeface="Vrinda" panose="020B0502040204020203" pitchFamily="34" charset="0"/>
                <a:cs typeface="Vrinda" panose="020B0502040204020203" pitchFamily="34" charset="0"/>
              </a:rPr>
              <a:t>©</a:t>
            </a:r>
            <a:r>
              <a:rPr lang="en-US" sz="1400" dirty="0" smtClean="0"/>
              <a:t> </a:t>
            </a:r>
            <a:r>
              <a:rPr lang="en-US" sz="1400" dirty="0"/>
              <a:t>2016 Leimberg Information Services, Inc. (LISI). Reproduction in Any Form or Forwarding to Any Person Prohibited – Without Express Permission; </a:t>
            </a:r>
            <a:r>
              <a:rPr lang="en-US" sz="1400" b="1" dirty="0"/>
              <a:t>“</a:t>
            </a:r>
            <a:r>
              <a:rPr lang="en-US" sz="1400" b="1" i="1" dirty="0"/>
              <a:t>The Reality of Sale Conundrum</a:t>
            </a:r>
            <a:r>
              <a:rPr lang="en-US" sz="1400" dirty="0"/>
              <a:t>”, Jerome M. Hesch, NAEPC 51</a:t>
            </a:r>
            <a:r>
              <a:rPr lang="en-US" sz="1400" baseline="30000" dirty="0"/>
              <a:t>st</a:t>
            </a:r>
            <a:r>
              <a:rPr lang="en-US" sz="1400" dirty="0"/>
              <a:t> Annual Conference, Nov. 7, 2014; </a:t>
            </a:r>
            <a:r>
              <a:rPr lang="en-US" sz="1400" b="1" i="1" dirty="0"/>
              <a:t>Risk, Ownership, Equity: 2011 Erwin N. Griswold Lecture</a:t>
            </a:r>
            <a:r>
              <a:rPr lang="en-US" sz="1400" dirty="0"/>
              <a:t>, Charles I. Kingson, Tax Lawyer, Vol. 64, No.3  (</a:t>
            </a:r>
            <a:r>
              <a:rPr lang="en-US" sz="1400" dirty="0">
                <a:hlinkClick r:id="rId3"/>
              </a:rPr>
              <a:t>http://www.americanbar.org/content/dam/aba/publishing/tax_lawyer/ttl-spr11-02-Kingson.authcheckdam.pdf</a:t>
            </a:r>
            <a:r>
              <a:rPr lang="en-US" sz="1400" dirty="0"/>
              <a:t>)</a:t>
            </a:r>
          </a:p>
          <a:p>
            <a:endParaRPr lang="en-US" sz="16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3211948"/>
            <a:ext cx="751439" cy="609600"/>
          </a:xfrm>
          <a:prstGeom prst="rect">
            <a:avLst/>
          </a:prstGeom>
        </p:spPr>
      </p:pic>
    </p:spTree>
    <p:extLst>
      <p:ext uri="{BB962C8B-B14F-4D97-AF65-F5344CB8AC3E}">
        <p14:creationId xmlns:p14="http://schemas.microsoft.com/office/powerpoint/2010/main" val="888341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1577" y="392928"/>
            <a:ext cx="8178120" cy="901011"/>
          </a:xfrm>
        </p:spPr>
        <p:txBody>
          <a:bodyPr>
            <a:noAutofit/>
          </a:bodyPr>
          <a:lstStyle/>
          <a:p>
            <a:pPr algn="ctr"/>
            <a:r>
              <a:rPr lang="en-US" sz="4400" dirty="0">
                <a:latin typeface="+mj-lt"/>
              </a:rPr>
              <a:t>COMMON QUOTES</a:t>
            </a:r>
          </a:p>
        </p:txBody>
      </p:sp>
      <p:sp>
        <p:nvSpPr>
          <p:cNvPr id="3" name="Content Placeholder 2"/>
          <p:cNvSpPr>
            <a:spLocks noGrp="1"/>
          </p:cNvSpPr>
          <p:nvPr>
            <p:ph idx="1"/>
          </p:nvPr>
        </p:nvSpPr>
        <p:spPr>
          <a:xfrm>
            <a:off x="224812" y="2635787"/>
            <a:ext cx="8544885" cy="4766661"/>
          </a:xfrm>
        </p:spPr>
        <p:txBody>
          <a:bodyPr/>
          <a:lstStyle/>
          <a:p>
            <a:endParaRPr lang="en-US" sz="3600" dirty="0">
              <a:solidFill>
                <a:schemeClr val="tx1"/>
              </a:solidFill>
              <a:latin typeface="+mn-lt"/>
            </a:endParaRPr>
          </a:p>
          <a:p>
            <a:pPr marL="457200" indent="-457200">
              <a:buClrTx/>
              <a:buFont typeface="Wingdings" panose="05000000000000000000" pitchFamily="2" charset="2"/>
              <a:buChar char="q"/>
            </a:pPr>
            <a:r>
              <a:rPr lang="en-US" sz="3600" dirty="0">
                <a:solidFill>
                  <a:schemeClr val="tx1"/>
                </a:solidFill>
                <a:latin typeface="+mn-lt"/>
                <a:sym typeface="Wingdings" panose="05000000000000000000" pitchFamily="2" charset="2"/>
              </a:rPr>
              <a:t>“All I Want is a Simple Will” </a:t>
            </a:r>
          </a:p>
          <a:p>
            <a:pPr marL="457200" indent="-457200">
              <a:buClrTx/>
              <a:buFont typeface="Wingdings" panose="05000000000000000000" pitchFamily="2" charset="2"/>
              <a:buChar char="q"/>
            </a:pPr>
            <a:r>
              <a:rPr lang="en-US" sz="3600" dirty="0">
                <a:solidFill>
                  <a:schemeClr val="tx1"/>
                </a:solidFill>
                <a:latin typeface="+mn-lt"/>
                <a:sym typeface="Wingdings" panose="05000000000000000000" pitchFamily="2" charset="2"/>
              </a:rPr>
              <a:t>“My Clients Don’t Want the Complexities of Trusts”</a:t>
            </a:r>
          </a:p>
        </p:txBody>
      </p:sp>
    </p:spTree>
    <p:extLst>
      <p:ext uri="{BB962C8B-B14F-4D97-AF65-F5344CB8AC3E}">
        <p14:creationId xmlns:p14="http://schemas.microsoft.com/office/powerpoint/2010/main" val="47028587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3276600"/>
            <a:ext cx="8745071" cy="3302443"/>
          </a:xfrm>
        </p:spPr>
        <p:txBody>
          <a:bodyPr/>
          <a:lstStyle/>
          <a:p>
            <a:pPr lvl="1">
              <a:buClr>
                <a:srgbClr val="FF9999"/>
              </a:buClr>
              <a:buNone/>
              <a:defRPr/>
            </a:pPr>
            <a:endParaRPr lang="en-US" sz="1600" dirty="0">
              <a:latin typeface="Georgia" panose="02040502050405020303" pitchFamily="18" charset="0"/>
            </a:endParaRPr>
          </a:p>
          <a:p>
            <a:pPr>
              <a:buNone/>
              <a:defRPr/>
            </a:pPr>
            <a:r>
              <a:rPr lang="en-US" sz="3200" b="0" dirty="0">
                <a:solidFill>
                  <a:schemeClr val="tx1"/>
                </a:solidFill>
                <a:latin typeface="+mn-lt"/>
                <a:sym typeface="Wingdings" panose="05000000000000000000" pitchFamily="2" charset="2"/>
              </a:rPr>
              <a:t>  </a:t>
            </a:r>
            <a:r>
              <a:rPr lang="en-US" sz="3200" b="0" dirty="0" smtClean="0">
                <a:solidFill>
                  <a:schemeClr val="tx1"/>
                </a:solidFill>
                <a:latin typeface="+mn-lt"/>
                <a:sym typeface="Wingdings" panose="05000000000000000000" pitchFamily="2" charset="2"/>
              </a:rPr>
              <a:t>Theoretical Safety Net</a:t>
            </a:r>
            <a:endParaRPr lang="en-US" sz="3200" b="0" dirty="0">
              <a:solidFill>
                <a:schemeClr val="tx1"/>
              </a:solidFill>
              <a:latin typeface="+mn-lt"/>
              <a:sym typeface="Wingdings" panose="05000000000000000000" pitchFamily="2" charset="2"/>
            </a:endParaRPr>
          </a:p>
          <a:p>
            <a:pPr>
              <a:buNone/>
              <a:defRPr/>
            </a:pPr>
            <a:r>
              <a:rPr lang="en-US" sz="3200" b="0" dirty="0" smtClean="0">
                <a:solidFill>
                  <a:schemeClr val="tx1"/>
                </a:solidFill>
                <a:latin typeface="+mn-lt"/>
                <a:sym typeface="Wingdings" panose="05000000000000000000" pitchFamily="2" charset="2"/>
              </a:rPr>
              <a:t>  Ratio 9:1</a:t>
            </a:r>
            <a:endParaRPr lang="en-US" sz="3200" b="0" dirty="0">
              <a:solidFill>
                <a:schemeClr val="tx1"/>
              </a:solidFill>
              <a:latin typeface="+mn-lt"/>
              <a:sym typeface="Wingdings" panose="05000000000000000000" pitchFamily="2" charset="2"/>
            </a:endParaRPr>
          </a:p>
          <a:p>
            <a:pPr>
              <a:buFont typeface="Wingdings" panose="05000000000000000000" pitchFamily="2" charset="2"/>
              <a:buChar char="q"/>
              <a:defRPr/>
            </a:pPr>
            <a:r>
              <a:rPr lang="en-US" sz="3200" b="0" dirty="0" smtClean="0">
                <a:solidFill>
                  <a:schemeClr val="tx1"/>
                </a:solidFill>
                <a:latin typeface="+mn-lt"/>
                <a:sym typeface="Wingdings" panose="05000000000000000000" pitchFamily="2" charset="2"/>
              </a:rPr>
              <a:t>  Based on Analogies</a:t>
            </a:r>
          </a:p>
          <a:p>
            <a:pPr>
              <a:buFont typeface="Wingdings" panose="05000000000000000000" pitchFamily="2" charset="2"/>
              <a:buChar char="q"/>
              <a:defRPr/>
            </a:pPr>
            <a:r>
              <a:rPr lang="en-US" dirty="0" smtClean="0">
                <a:sym typeface="Wingdings" panose="05000000000000000000" pitchFamily="2" charset="2"/>
              </a:rPr>
              <a:t>  No Cases, Rulings or Administrative Analysis</a:t>
            </a:r>
            <a:endParaRPr lang="en-US" sz="3200" b="0" dirty="0" smtClean="0">
              <a:solidFill>
                <a:schemeClr val="tx1"/>
              </a:solidFill>
              <a:sym typeface="Wingdings" panose="05000000000000000000" pitchFamily="2" charset="2"/>
            </a:endParaRPr>
          </a:p>
          <a:p>
            <a:pPr marL="0" indent="0">
              <a:buNone/>
              <a:defRPr/>
            </a:pPr>
            <a:r>
              <a:rPr lang="en-US" sz="2800" b="0" dirty="0" smtClean="0">
                <a:solidFill>
                  <a:schemeClr val="tx1"/>
                </a:solidFill>
                <a:latin typeface="+mn-lt"/>
                <a:sym typeface="Wingdings" panose="05000000000000000000" pitchFamily="2" charset="2"/>
              </a:rPr>
              <a:t>	</a:t>
            </a:r>
            <a:endParaRPr lang="en-US" sz="2800" b="0" dirty="0">
              <a:solidFill>
                <a:schemeClr val="tx1"/>
              </a:solidFill>
              <a:latin typeface="+mn-lt"/>
              <a:sym typeface="Wingdings" panose="05000000000000000000" pitchFamily="2" charset="2"/>
            </a:endParaRPr>
          </a:p>
          <a:p>
            <a:pPr marL="0" indent="0">
              <a:buNone/>
              <a:defRPr/>
            </a:pPr>
            <a:r>
              <a:rPr lang="en-US" sz="2600" dirty="0" smtClean="0">
                <a:sym typeface="Wingdings" panose="05000000000000000000" pitchFamily="2" charset="2"/>
              </a:rPr>
              <a:t>	  </a:t>
            </a:r>
            <a:endParaRPr lang="en-US" sz="2600" b="0" dirty="0">
              <a:solidFill>
                <a:schemeClr val="tx1"/>
              </a:solidFill>
              <a:sym typeface="Wingdings" panose="05000000000000000000" pitchFamily="2" charset="2"/>
            </a:endParaRPr>
          </a:p>
        </p:txBody>
      </p:sp>
      <p:sp>
        <p:nvSpPr>
          <p:cNvPr id="4" name="Title 1"/>
          <p:cNvSpPr>
            <a:spLocks noGrp="1"/>
          </p:cNvSpPr>
          <p:nvPr>
            <p:ph type="title"/>
          </p:nvPr>
        </p:nvSpPr>
        <p:spPr>
          <a:xfrm>
            <a:off x="333934" y="533400"/>
            <a:ext cx="8382000" cy="664797"/>
          </a:xfrm>
        </p:spPr>
        <p:txBody>
          <a:bodyPr>
            <a:noAutofit/>
          </a:bodyPr>
          <a:lstStyle/>
          <a:p>
            <a:pPr algn="ctr"/>
            <a:r>
              <a:rPr lang="en-US" sz="5400" dirty="0"/>
              <a:t>THE 10% RULE OF THUMB</a:t>
            </a:r>
            <a:r>
              <a:rPr lang="en-US" sz="8000" dirty="0"/>
              <a:t/>
            </a:r>
            <a:br>
              <a:rPr lang="en-US" sz="8000" dirty="0"/>
            </a:br>
            <a:endParaRPr lang="en-US" sz="3600" b="0" dirty="0"/>
          </a:p>
        </p:txBody>
      </p:sp>
    </p:spTree>
    <p:extLst>
      <p:ext uri="{BB962C8B-B14F-4D97-AF65-F5344CB8AC3E}">
        <p14:creationId xmlns:p14="http://schemas.microsoft.com/office/powerpoint/2010/main" val="306351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1794" y="685800"/>
            <a:ext cx="8020412" cy="1523495"/>
          </a:xfrm>
        </p:spPr>
        <p:txBody>
          <a:bodyPr vert="horz" wrap="square" lIns="91440" tIns="45720" rIns="91440" bIns="45720" numCol="1" anchorCtr="0" compatLnSpc="1">
            <a:prstTxWarp prst="textNoShape">
              <a:avLst/>
            </a:prstTxWarp>
          </a:bodyPr>
          <a:lstStyle/>
          <a:p>
            <a:pPr algn="ctr"/>
            <a:r>
              <a:rPr lang="en-US" dirty="0" smtClean="0"/>
              <a:t>IF THE SUPREME COURT DOES </a:t>
            </a:r>
            <a:r>
              <a:rPr lang="en-US" dirty="0"/>
              <a:t>NOT BELIEVE IN THE 10% SEEDING GIFT, </a:t>
            </a:r>
            <a:r>
              <a:rPr lang="en-US" dirty="0" smtClean="0"/>
              <a:t>WHY </a:t>
            </a:r>
            <a:r>
              <a:rPr lang="en-US" dirty="0"/>
              <a:t>SHOULD YOU?</a:t>
            </a:r>
            <a:endParaRPr b="1" dirty="0">
              <a:latin typeface="+mj-lt"/>
              <a:ea typeface="ヒラギノ角ゴ Pro W3" pitchFamily="-64" charset="-128"/>
              <a:cs typeface="ヒラギノ角ゴ Pro W3" pitchFamily="-6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871" y="3883742"/>
            <a:ext cx="2212258" cy="2212258"/>
          </a:xfrm>
          <a:prstGeom prst="rect">
            <a:avLst/>
          </a:prstGeom>
        </p:spPr>
      </p:pic>
    </p:spTree>
    <p:extLst>
      <p:ext uri="{BB962C8B-B14F-4D97-AF65-F5344CB8AC3E}">
        <p14:creationId xmlns:p14="http://schemas.microsoft.com/office/powerpoint/2010/main" val="323824176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75" y="304800"/>
            <a:ext cx="8178120" cy="901011"/>
          </a:xfrm>
        </p:spPr>
        <p:txBody>
          <a:bodyPr>
            <a:noAutofit/>
          </a:bodyPr>
          <a:lstStyle/>
          <a:p>
            <a:pPr algn="ctr"/>
            <a:r>
              <a:rPr lang="en-US" sz="5400" b="0" dirty="0" smtClean="0">
                <a:latin typeface="+mj-lt"/>
              </a:rPr>
              <a:t>SCOTUS “REALITY OF SALE” </a:t>
            </a:r>
            <a:br>
              <a:rPr lang="en-US" sz="5400" b="0" dirty="0" smtClean="0">
                <a:latin typeface="+mj-lt"/>
              </a:rPr>
            </a:br>
            <a:r>
              <a:rPr lang="en-US" sz="5400" b="0" dirty="0" smtClean="0">
                <a:latin typeface="+mj-lt"/>
              </a:rPr>
              <a:t>CRUCIAL QUESTION</a:t>
            </a:r>
            <a:endParaRPr lang="en-US" sz="5400" b="0" dirty="0">
              <a:latin typeface="+mj-lt"/>
            </a:endParaRPr>
          </a:p>
        </p:txBody>
      </p:sp>
      <p:sp>
        <p:nvSpPr>
          <p:cNvPr id="3" name="Content Placeholder 2"/>
          <p:cNvSpPr>
            <a:spLocks noGrp="1"/>
          </p:cNvSpPr>
          <p:nvPr>
            <p:ph idx="1"/>
          </p:nvPr>
        </p:nvSpPr>
        <p:spPr>
          <a:xfrm>
            <a:off x="210670" y="3200400"/>
            <a:ext cx="8704729" cy="3207032"/>
          </a:xfrm>
        </p:spPr>
        <p:txBody>
          <a:bodyPr/>
          <a:lstStyle/>
          <a:p>
            <a:pPr lvl="1">
              <a:buClr>
                <a:srgbClr val="FF9999"/>
              </a:buClr>
              <a:buNone/>
              <a:defRPr/>
            </a:pPr>
            <a:endParaRPr lang="en-US" sz="1600" dirty="0">
              <a:latin typeface="Georgia" panose="02040502050405020303" pitchFamily="18" charset="0"/>
            </a:endParaRPr>
          </a:p>
          <a:p>
            <a:pPr marL="0" indent="0">
              <a:buNone/>
              <a:defRPr/>
            </a:pPr>
            <a:r>
              <a:rPr lang="en-US" sz="3200" b="0" dirty="0" smtClean="0">
                <a:solidFill>
                  <a:schemeClr val="tx1"/>
                </a:solidFill>
                <a:latin typeface="+mn-lt"/>
                <a:sym typeface="Wingdings" panose="05000000000000000000" pitchFamily="2" charset="2"/>
              </a:rPr>
              <a:t>“Based on all of the facts, can it be reasonably expected that the purchaser will be able to meet its financial obligations on the promissory note?”</a:t>
            </a:r>
          </a:p>
          <a:p>
            <a:pPr marL="0" indent="0">
              <a:buNone/>
              <a:defRPr/>
            </a:pPr>
            <a:endParaRPr lang="en-US" dirty="0">
              <a:sym typeface="Wingdings" panose="05000000000000000000" pitchFamily="2" charset="2"/>
            </a:endParaRPr>
          </a:p>
          <a:p>
            <a:pPr marL="0" indent="0">
              <a:buNone/>
              <a:defRPr/>
            </a:pPr>
            <a:endParaRPr lang="en-US" dirty="0" smtClean="0">
              <a:sym typeface="Wingdings" panose="05000000000000000000" pitchFamily="2" charset="2"/>
            </a:endParaRPr>
          </a:p>
          <a:p>
            <a:pPr marL="0" indent="0">
              <a:buNone/>
              <a:defRPr/>
            </a:pPr>
            <a:endParaRPr lang="en-US" sz="2800" dirty="0">
              <a:sym typeface="Wingdings" panose="05000000000000000000" pitchFamily="2" charset="2"/>
            </a:endParaRPr>
          </a:p>
        </p:txBody>
      </p:sp>
    </p:spTree>
    <p:extLst>
      <p:ext uri="{BB962C8B-B14F-4D97-AF65-F5344CB8AC3E}">
        <p14:creationId xmlns:p14="http://schemas.microsoft.com/office/powerpoint/2010/main" val="315593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 y="2667000"/>
            <a:ext cx="8745071" cy="2979277"/>
          </a:xfrm>
        </p:spPr>
        <p:txBody>
          <a:bodyPr/>
          <a:lstStyle/>
          <a:p>
            <a:pPr lvl="1">
              <a:buClr>
                <a:srgbClr val="FF9999"/>
              </a:buClr>
              <a:buNone/>
              <a:defRPr/>
            </a:pPr>
            <a:endParaRPr lang="en-US" sz="1600" dirty="0">
              <a:latin typeface="Georgia" panose="02040502050405020303" pitchFamily="18" charset="0"/>
            </a:endParaRPr>
          </a:p>
          <a:p>
            <a:pPr marL="0" indent="0">
              <a:buNone/>
              <a:defRPr/>
            </a:pPr>
            <a:r>
              <a:rPr lang="en-US" sz="2800" b="0" dirty="0">
                <a:solidFill>
                  <a:schemeClr val="tx1"/>
                </a:solidFill>
                <a:sym typeface="Wingdings" panose="05000000000000000000" pitchFamily="2" charset="2"/>
              </a:rPr>
              <a:t> </a:t>
            </a:r>
            <a:r>
              <a:rPr lang="en-US" sz="2800" b="0" dirty="0" smtClean="0">
                <a:solidFill>
                  <a:schemeClr val="tx1"/>
                </a:solidFill>
                <a:latin typeface="+mn-lt"/>
                <a:sym typeface="Wingdings" panose="05000000000000000000" pitchFamily="2" charset="2"/>
              </a:rPr>
              <a:t>That is What Occurs in the Real World</a:t>
            </a:r>
          </a:p>
          <a:p>
            <a:pPr marL="0" indent="0">
              <a:buNone/>
              <a:defRPr/>
            </a:pPr>
            <a:r>
              <a:rPr lang="en-US" sz="2800" b="0" dirty="0">
                <a:solidFill>
                  <a:schemeClr val="tx1"/>
                </a:solidFill>
                <a:sym typeface="Wingdings" panose="05000000000000000000" pitchFamily="2" charset="2"/>
              </a:rPr>
              <a:t> </a:t>
            </a:r>
            <a:r>
              <a:rPr lang="en-US" sz="2800" b="0" dirty="0" smtClean="0">
                <a:solidFill>
                  <a:schemeClr val="tx1"/>
                </a:solidFill>
                <a:latin typeface="+mn-lt"/>
                <a:sym typeface="Wingdings" panose="05000000000000000000" pitchFamily="2" charset="2"/>
              </a:rPr>
              <a:t>Comports With Academia</a:t>
            </a:r>
            <a:endParaRPr lang="en-US" sz="2800" b="0" dirty="0">
              <a:solidFill>
                <a:schemeClr val="tx1"/>
              </a:solidFill>
              <a:latin typeface="+mn-lt"/>
              <a:sym typeface="Wingdings" panose="05000000000000000000" pitchFamily="2" charset="2"/>
            </a:endParaRPr>
          </a:p>
          <a:p>
            <a:pPr>
              <a:buNone/>
              <a:defRPr/>
            </a:pPr>
            <a:r>
              <a:rPr lang="en-US" sz="2800" b="0" dirty="0" smtClean="0">
                <a:solidFill>
                  <a:schemeClr val="tx1"/>
                </a:solidFill>
                <a:latin typeface="+mn-lt"/>
                <a:sym typeface="Wingdings" panose="05000000000000000000" pitchFamily="2" charset="2"/>
              </a:rPr>
              <a:t> Follows the Judicial Analysis of the Income Tax Cases      Including Several SCOTUS (and Other) Cases</a:t>
            </a:r>
            <a:endParaRPr lang="en-US" sz="2800" b="0" dirty="0">
              <a:solidFill>
                <a:schemeClr val="tx1"/>
              </a:solidFill>
              <a:latin typeface="+mn-lt"/>
              <a:sym typeface="Wingdings" panose="05000000000000000000" pitchFamily="2" charset="2"/>
            </a:endParaRPr>
          </a:p>
          <a:p>
            <a:pPr marL="0" indent="0">
              <a:buNone/>
              <a:defRPr/>
            </a:pPr>
            <a:r>
              <a:rPr lang="en-US" sz="2800" b="0" dirty="0">
                <a:solidFill>
                  <a:schemeClr val="tx1"/>
                </a:solidFill>
                <a:sym typeface="Wingdings" panose="05000000000000000000" pitchFamily="2" charset="2"/>
              </a:rPr>
              <a:t> </a:t>
            </a:r>
            <a:r>
              <a:rPr lang="en-US" sz="2800" b="0" dirty="0" smtClean="0">
                <a:solidFill>
                  <a:schemeClr val="tx1"/>
                </a:solidFill>
                <a:latin typeface="+mn-lt"/>
                <a:sym typeface="Wingdings" panose="05000000000000000000" pitchFamily="2" charset="2"/>
              </a:rPr>
              <a:t>Makes Economic Sense</a:t>
            </a:r>
          </a:p>
          <a:p>
            <a:pPr marL="0" indent="0">
              <a:buNone/>
              <a:defRPr/>
            </a:pPr>
            <a:r>
              <a:rPr lang="en-US" sz="2800" b="0" dirty="0">
                <a:solidFill>
                  <a:schemeClr val="tx1"/>
                </a:solidFill>
                <a:sym typeface="Wingdings" panose="05000000000000000000" pitchFamily="2" charset="2"/>
              </a:rPr>
              <a:t> </a:t>
            </a:r>
            <a:r>
              <a:rPr lang="en-US" sz="2800" b="0" dirty="0" smtClean="0">
                <a:solidFill>
                  <a:schemeClr val="tx1"/>
                </a:solidFill>
                <a:latin typeface="+mn-lt"/>
                <a:sym typeface="Wingdings" panose="05000000000000000000" pitchFamily="2" charset="2"/>
              </a:rPr>
              <a:t>Makes Common Sense</a:t>
            </a:r>
          </a:p>
        </p:txBody>
      </p:sp>
      <p:sp>
        <p:nvSpPr>
          <p:cNvPr id="4" name="Title 1"/>
          <p:cNvSpPr>
            <a:spLocks noGrp="1"/>
          </p:cNvSpPr>
          <p:nvPr>
            <p:ph type="title"/>
          </p:nvPr>
        </p:nvSpPr>
        <p:spPr>
          <a:xfrm>
            <a:off x="386345" y="228600"/>
            <a:ext cx="8178120" cy="901011"/>
          </a:xfrm>
        </p:spPr>
        <p:txBody>
          <a:bodyPr>
            <a:noAutofit/>
          </a:bodyPr>
          <a:lstStyle/>
          <a:p>
            <a:pPr algn="ctr"/>
            <a:r>
              <a:rPr lang="en-US" sz="4000" b="0" dirty="0" smtClean="0">
                <a:latin typeface="+mj-lt"/>
              </a:rPr>
              <a:t>IS IT REASONABLE TO ASSUME THAT THE NOTE WILL BE PAID IN ACCORDANCE WITH ITS TERMS?</a:t>
            </a:r>
            <a:endParaRPr lang="en-US" sz="4000" b="0" dirty="0">
              <a:latin typeface="+mj-lt"/>
            </a:endParaRPr>
          </a:p>
        </p:txBody>
      </p:sp>
    </p:spTree>
    <p:extLst>
      <p:ext uri="{BB962C8B-B14F-4D97-AF65-F5344CB8AC3E}">
        <p14:creationId xmlns:p14="http://schemas.microsoft.com/office/powerpoint/2010/main" val="64501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0" dirty="0" smtClean="0">
                <a:latin typeface="+mj-lt"/>
              </a:rPr>
              <a:t>ECONOMIC REALITY</a:t>
            </a:r>
            <a:endParaRPr lang="en-US" sz="4800" b="0" dirty="0">
              <a:latin typeface="+mj-lt"/>
            </a:endParaRPr>
          </a:p>
        </p:txBody>
      </p:sp>
      <p:sp>
        <p:nvSpPr>
          <p:cNvPr id="3" name="Content Placeholder 2"/>
          <p:cNvSpPr>
            <a:spLocks noGrp="1"/>
          </p:cNvSpPr>
          <p:nvPr>
            <p:ph idx="1"/>
          </p:nvPr>
        </p:nvSpPr>
        <p:spPr>
          <a:xfrm>
            <a:off x="219635" y="2529095"/>
            <a:ext cx="8704729" cy="3816429"/>
          </a:xfrm>
        </p:spPr>
        <p:txBody>
          <a:bodyPr/>
          <a:lstStyle/>
          <a:p>
            <a:pPr marL="0" indent="0">
              <a:buNone/>
              <a:defRPr/>
            </a:pPr>
            <a:r>
              <a:rPr lang="en-US" sz="2800" b="0" dirty="0" smtClean="0">
                <a:solidFill>
                  <a:schemeClr val="tx1"/>
                </a:solidFill>
                <a:latin typeface="+mn-lt"/>
                <a:sym typeface="Wingdings" panose="05000000000000000000" pitchFamily="2" charset="2"/>
              </a:rPr>
              <a:t>With respect to the issue of economic substance, any IRS attack would have “…to deal with the four Supreme Court cases…</a:t>
            </a:r>
            <a:r>
              <a:rPr lang="en-US" sz="2800" b="0" i="1" dirty="0" smtClean="0">
                <a:solidFill>
                  <a:schemeClr val="tx1"/>
                </a:solidFill>
                <a:latin typeface="+mn-lt"/>
                <a:sym typeface="Wingdings" panose="05000000000000000000" pitchFamily="2" charset="2"/>
              </a:rPr>
              <a:t>Clay Brown, Frank Lyon, Consumer Life, and Cottage Savings</a:t>
            </a:r>
            <a:r>
              <a:rPr lang="en-US" sz="2800" b="0" dirty="0" smtClean="0">
                <a:solidFill>
                  <a:schemeClr val="tx1"/>
                </a:solidFill>
                <a:latin typeface="+mn-lt"/>
                <a:sym typeface="Wingdings" panose="05000000000000000000" pitchFamily="2" charset="2"/>
              </a:rPr>
              <a:t>. Each upholds a transaction with no nontax motive, no nontax economic effect, and no nontax profit.”* (Citations omitted) </a:t>
            </a:r>
          </a:p>
          <a:p>
            <a:pPr marL="0" indent="0">
              <a:buNone/>
              <a:defRPr/>
            </a:pPr>
            <a:endParaRPr lang="en-US" sz="2800" dirty="0">
              <a:sym typeface="Wingdings" panose="05000000000000000000" pitchFamily="2" charset="2"/>
            </a:endParaRPr>
          </a:p>
          <a:p>
            <a:pPr marL="0" indent="0">
              <a:buNone/>
              <a:defRPr/>
            </a:pPr>
            <a:endParaRPr lang="en-US" dirty="0" smtClean="0">
              <a:sym typeface="Wingdings" panose="05000000000000000000" pitchFamily="2" charset="2"/>
            </a:endParaRPr>
          </a:p>
          <a:p>
            <a:pPr marL="0" indent="0">
              <a:buNone/>
              <a:defRPr/>
            </a:pPr>
            <a:endParaRPr lang="en-US" sz="2800" dirty="0">
              <a:sym typeface="Wingdings" panose="05000000000000000000" pitchFamily="2" charset="2"/>
            </a:endParaRPr>
          </a:p>
        </p:txBody>
      </p:sp>
      <p:sp>
        <p:nvSpPr>
          <p:cNvPr id="4" name="TextBox 3"/>
          <p:cNvSpPr txBox="1"/>
          <p:nvPr/>
        </p:nvSpPr>
        <p:spPr>
          <a:xfrm>
            <a:off x="152400" y="6088349"/>
            <a:ext cx="8610600" cy="369332"/>
          </a:xfrm>
          <a:prstGeom prst="rect">
            <a:avLst/>
          </a:prstGeom>
          <a:noFill/>
        </p:spPr>
        <p:txBody>
          <a:bodyPr wrap="square" rtlCol="0">
            <a:spAutoFit/>
          </a:bodyPr>
          <a:lstStyle/>
          <a:p>
            <a:pPr>
              <a:defRPr/>
            </a:pPr>
            <a:r>
              <a:rPr lang="en-US" dirty="0" smtClean="0">
                <a:sym typeface="Wingdings" panose="05000000000000000000" pitchFamily="2" charset="2"/>
              </a:rPr>
              <a:t>* Kingson</a:t>
            </a:r>
            <a:r>
              <a:rPr lang="en-US" dirty="0">
                <a:sym typeface="Wingdings" panose="05000000000000000000" pitchFamily="2" charset="2"/>
              </a:rPr>
              <a:t>, p. 642</a:t>
            </a:r>
            <a:endParaRPr lang="en-US" sz="2400" dirty="0">
              <a:sym typeface="Wingdings" panose="05000000000000000000" pitchFamily="2" charset="2"/>
            </a:endParaRPr>
          </a:p>
        </p:txBody>
      </p:sp>
    </p:spTree>
    <p:extLst>
      <p:ext uri="{BB962C8B-B14F-4D97-AF65-F5344CB8AC3E}">
        <p14:creationId xmlns:p14="http://schemas.microsoft.com/office/powerpoint/2010/main" val="92678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905000"/>
            <a:ext cx="8745071" cy="3271665"/>
          </a:xfrm>
        </p:spPr>
        <p:txBody>
          <a:bodyPr/>
          <a:lstStyle/>
          <a:p>
            <a:pPr lvl="1">
              <a:buClr>
                <a:srgbClr val="FF9999"/>
              </a:buClr>
              <a:buNone/>
              <a:defRPr/>
            </a:pPr>
            <a:endParaRPr lang="en-US" sz="1600" dirty="0">
              <a:latin typeface="Georgia" panose="02040502050405020303" pitchFamily="18" charset="0"/>
            </a:endParaRPr>
          </a:p>
          <a:p>
            <a:pPr>
              <a:buNone/>
              <a:defRPr/>
            </a:pPr>
            <a:r>
              <a:rPr lang="en-US" sz="3200" b="0" dirty="0">
                <a:solidFill>
                  <a:schemeClr val="tx1"/>
                </a:solidFill>
                <a:latin typeface="+mn-lt"/>
                <a:sym typeface="Wingdings" panose="05000000000000000000" pitchFamily="2" charset="2"/>
              </a:rPr>
              <a:t> </a:t>
            </a:r>
            <a:r>
              <a:rPr lang="en-US" sz="3200" b="0" dirty="0" smtClean="0">
                <a:solidFill>
                  <a:schemeClr val="tx1"/>
                </a:solidFill>
                <a:latin typeface="+mn-lt"/>
                <a:sym typeface="Wingdings" panose="05000000000000000000" pitchFamily="2" charset="2"/>
              </a:rPr>
              <a:t>Sale for a Note Payable Solely Out Of Earnings -     	Respected</a:t>
            </a:r>
            <a:endParaRPr lang="en-US" sz="3200" b="0" dirty="0">
              <a:solidFill>
                <a:schemeClr val="tx1"/>
              </a:solidFill>
              <a:latin typeface="+mn-lt"/>
              <a:sym typeface="Wingdings" panose="05000000000000000000" pitchFamily="2" charset="2"/>
            </a:endParaRPr>
          </a:p>
          <a:p>
            <a:pPr>
              <a:buNone/>
              <a:defRPr/>
            </a:pPr>
            <a:r>
              <a:rPr lang="en-US" sz="3200" b="0" dirty="0" smtClean="0">
                <a:solidFill>
                  <a:schemeClr val="tx1"/>
                </a:solidFill>
                <a:latin typeface="+mn-lt"/>
                <a:sym typeface="Wingdings" panose="05000000000000000000" pitchFamily="2" charset="2"/>
              </a:rPr>
              <a:t> Risk Shifting – Not Essential</a:t>
            </a:r>
            <a:endParaRPr lang="en-US" sz="3200" b="0" dirty="0">
              <a:solidFill>
                <a:schemeClr val="tx1"/>
              </a:solidFill>
              <a:latin typeface="+mn-lt"/>
              <a:sym typeface="Wingdings" panose="05000000000000000000" pitchFamily="2" charset="2"/>
            </a:endParaRPr>
          </a:p>
          <a:p>
            <a:pPr marL="0" indent="0">
              <a:buNone/>
              <a:defRPr/>
            </a:pPr>
            <a:r>
              <a:rPr lang="en-US" sz="3200" b="0" dirty="0" smtClean="0">
                <a:solidFill>
                  <a:schemeClr val="tx1"/>
                </a:solidFill>
                <a:sym typeface="Wingdings" panose="05000000000000000000" pitchFamily="2" charset="2"/>
              </a:rPr>
              <a:t> </a:t>
            </a:r>
            <a:r>
              <a:rPr lang="en-US" sz="3200" b="0" dirty="0" smtClean="0">
                <a:solidFill>
                  <a:schemeClr val="tx1"/>
                </a:solidFill>
                <a:latin typeface="+mn-lt"/>
                <a:sym typeface="Wingdings" panose="05000000000000000000" pitchFamily="2" charset="2"/>
              </a:rPr>
              <a:t>Tax Consequences Are Meaningful</a:t>
            </a:r>
          </a:p>
          <a:p>
            <a:pPr marL="0" indent="0">
              <a:buNone/>
              <a:defRPr/>
            </a:pPr>
            <a:r>
              <a:rPr lang="en-US" sz="2800" b="0" dirty="0" smtClean="0">
                <a:solidFill>
                  <a:schemeClr val="tx1"/>
                </a:solidFill>
                <a:latin typeface="+mn-lt"/>
                <a:sym typeface="Wingdings" panose="05000000000000000000" pitchFamily="2" charset="2"/>
              </a:rPr>
              <a:t>	     ◊  Factor Considered in Real World Transactions</a:t>
            </a:r>
            <a:endParaRPr lang="en-US" sz="2800" b="0" dirty="0">
              <a:solidFill>
                <a:schemeClr val="tx1"/>
              </a:solidFill>
              <a:latin typeface="+mn-lt"/>
              <a:sym typeface="Wingdings" panose="05000000000000000000" pitchFamily="2" charset="2"/>
            </a:endParaRPr>
          </a:p>
          <a:p>
            <a:pPr marL="0" indent="0">
              <a:buNone/>
              <a:defRPr/>
            </a:pPr>
            <a:r>
              <a:rPr lang="en-US" sz="2800" b="0" dirty="0" smtClean="0">
                <a:solidFill>
                  <a:schemeClr val="tx1"/>
                </a:solidFill>
                <a:latin typeface="+mn-lt"/>
                <a:sym typeface="Wingdings" panose="05000000000000000000" pitchFamily="2" charset="2"/>
              </a:rPr>
              <a:t>	     ◊  Tax Benefits Increase the Economic Result</a:t>
            </a:r>
            <a:endParaRPr lang="en-US" sz="2800" b="0" dirty="0">
              <a:solidFill>
                <a:schemeClr val="tx1"/>
              </a:solidFill>
              <a:latin typeface="+mn-lt"/>
              <a:sym typeface="Wingdings" panose="05000000000000000000" pitchFamily="2" charset="2"/>
            </a:endParaRPr>
          </a:p>
        </p:txBody>
      </p:sp>
      <p:sp>
        <p:nvSpPr>
          <p:cNvPr id="2" name="TextBox 1"/>
          <p:cNvSpPr txBox="1"/>
          <p:nvPr/>
        </p:nvSpPr>
        <p:spPr>
          <a:xfrm>
            <a:off x="372035" y="6248400"/>
            <a:ext cx="8516471" cy="338554"/>
          </a:xfrm>
          <a:prstGeom prst="rect">
            <a:avLst/>
          </a:prstGeom>
          <a:noFill/>
        </p:spPr>
        <p:txBody>
          <a:bodyPr wrap="square" rtlCol="0">
            <a:spAutoFit/>
          </a:bodyPr>
          <a:lstStyle/>
          <a:p>
            <a:r>
              <a:rPr lang="en-US" sz="1600" dirty="0" smtClean="0">
                <a:latin typeface="+mn-lt"/>
              </a:rPr>
              <a:t>*Quotes in slides that follow are from </a:t>
            </a:r>
            <a:r>
              <a:rPr lang="en-US" sz="1600" i="1" dirty="0" smtClean="0">
                <a:latin typeface="+mn-lt"/>
              </a:rPr>
              <a:t>Comm’r v. Clay Brown</a:t>
            </a:r>
            <a:r>
              <a:rPr lang="en-US" sz="1600" dirty="0" smtClean="0">
                <a:latin typeface="+mn-lt"/>
              </a:rPr>
              <a:t> </a:t>
            </a:r>
            <a:r>
              <a:rPr lang="en-US" sz="1600" dirty="0">
                <a:latin typeface="+mn-lt"/>
              </a:rPr>
              <a:t>e</a:t>
            </a:r>
            <a:r>
              <a:rPr lang="en-US" sz="1600" dirty="0" smtClean="0">
                <a:latin typeface="+mn-lt"/>
              </a:rPr>
              <a:t>t. al., 380 U.S. 563 (1965)</a:t>
            </a:r>
            <a:endParaRPr lang="en-US" sz="1600" dirty="0">
              <a:latin typeface="+mn-lt"/>
            </a:endParaRPr>
          </a:p>
        </p:txBody>
      </p:sp>
      <p:sp>
        <p:nvSpPr>
          <p:cNvPr id="6" name="Title 1"/>
          <p:cNvSpPr>
            <a:spLocks noGrp="1"/>
          </p:cNvSpPr>
          <p:nvPr>
            <p:ph type="title"/>
          </p:nvPr>
        </p:nvSpPr>
        <p:spPr>
          <a:xfrm>
            <a:off x="439270" y="294979"/>
            <a:ext cx="8382000" cy="664797"/>
          </a:xfrm>
        </p:spPr>
        <p:txBody>
          <a:bodyPr>
            <a:noAutofit/>
          </a:bodyPr>
          <a:lstStyle/>
          <a:p>
            <a:pPr algn="ctr"/>
            <a:r>
              <a:rPr lang="en-US" sz="5400" b="0" dirty="0" smtClean="0">
                <a:latin typeface="+mj-lt"/>
              </a:rPr>
              <a:t>SCOTUS CONCLUSIONS*</a:t>
            </a:r>
            <a:endParaRPr lang="en-US" sz="5400" b="0" dirty="0">
              <a:latin typeface="+mj-lt"/>
            </a:endParaRPr>
          </a:p>
        </p:txBody>
      </p:sp>
    </p:spTree>
    <p:extLst>
      <p:ext uri="{BB962C8B-B14F-4D97-AF65-F5344CB8AC3E}">
        <p14:creationId xmlns:p14="http://schemas.microsoft.com/office/powerpoint/2010/main" val="280136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80" y="468086"/>
            <a:ext cx="8178120" cy="901011"/>
          </a:xfrm>
        </p:spPr>
        <p:txBody>
          <a:bodyPr>
            <a:noAutofit/>
          </a:bodyPr>
          <a:lstStyle/>
          <a:p>
            <a:pPr algn="ctr"/>
            <a:r>
              <a:rPr lang="en-US" sz="4800" b="0" dirty="0" smtClean="0">
                <a:latin typeface="+mj-lt"/>
              </a:rPr>
              <a:t>NOTE PAYABLE SOLELY OUT OF EARNINGS</a:t>
            </a:r>
            <a:endParaRPr lang="en-US" sz="4800" b="0" dirty="0">
              <a:latin typeface="+mj-lt"/>
            </a:endParaRPr>
          </a:p>
        </p:txBody>
      </p:sp>
      <p:sp>
        <p:nvSpPr>
          <p:cNvPr id="3" name="Content Placeholder 2"/>
          <p:cNvSpPr>
            <a:spLocks noGrp="1"/>
          </p:cNvSpPr>
          <p:nvPr>
            <p:ph idx="1"/>
          </p:nvPr>
        </p:nvSpPr>
        <p:spPr>
          <a:xfrm>
            <a:off x="219635" y="1809751"/>
            <a:ext cx="8704729" cy="4979825"/>
          </a:xfrm>
        </p:spPr>
        <p:txBody>
          <a:bodyPr/>
          <a:lstStyle/>
          <a:p>
            <a:pPr lvl="1">
              <a:buClr>
                <a:srgbClr val="FF9999"/>
              </a:buClr>
              <a:buNone/>
              <a:defRPr/>
            </a:pPr>
            <a:endParaRPr lang="en-US" sz="1600" dirty="0">
              <a:latin typeface="Georgia" panose="02040502050405020303" pitchFamily="18" charset="0"/>
            </a:endParaRPr>
          </a:p>
          <a:p>
            <a:pPr marL="0" indent="0">
              <a:buNone/>
              <a:defRPr/>
            </a:pPr>
            <a:r>
              <a:rPr lang="en-US" sz="3000" b="0" dirty="0" smtClean="0">
                <a:solidFill>
                  <a:schemeClr val="tx1"/>
                </a:solidFill>
                <a:latin typeface="+mn-lt"/>
                <a:sym typeface="Wingdings" panose="05000000000000000000" pitchFamily="2" charset="2"/>
              </a:rPr>
              <a:t>“To require a sale for tax purposes to be a financially responsible buyer who undertakes to pay the purchase price from sources other than the earnings of the assets sold or to make a substantial down payment seems </a:t>
            </a:r>
            <a:r>
              <a:rPr lang="en-US" sz="3000" b="0" u="sng" dirty="0" smtClean="0">
                <a:solidFill>
                  <a:schemeClr val="tx1"/>
                </a:solidFill>
                <a:latin typeface="+mn-lt"/>
                <a:sym typeface="Wingdings" panose="05000000000000000000" pitchFamily="2" charset="2"/>
              </a:rPr>
              <a:t>at odds with</a:t>
            </a:r>
            <a:r>
              <a:rPr lang="en-US" sz="3000" b="0" dirty="0" smtClean="0">
                <a:solidFill>
                  <a:schemeClr val="tx1"/>
                </a:solidFill>
                <a:latin typeface="+mn-lt"/>
                <a:sym typeface="Wingdings" panose="05000000000000000000" pitchFamily="2" charset="2"/>
              </a:rPr>
              <a:t> commercial practice and common understanding of </a:t>
            </a:r>
            <a:r>
              <a:rPr lang="en-US" sz="3000" b="0" u="sng" dirty="0" smtClean="0">
                <a:solidFill>
                  <a:schemeClr val="tx1"/>
                </a:solidFill>
                <a:latin typeface="+mn-lt"/>
                <a:sym typeface="Wingdings" panose="05000000000000000000" pitchFamily="2" charset="2"/>
              </a:rPr>
              <a:t>what constitutes a sale</a:t>
            </a:r>
            <a:r>
              <a:rPr lang="en-US" sz="3000" b="0" dirty="0" smtClean="0">
                <a:solidFill>
                  <a:schemeClr val="tx1"/>
                </a:solidFill>
                <a:latin typeface="+mn-lt"/>
                <a:sym typeface="Wingdings" panose="05000000000000000000" pitchFamily="2" charset="2"/>
              </a:rPr>
              <a:t>.”* (Emphasis Supplied)</a:t>
            </a:r>
          </a:p>
          <a:p>
            <a:pPr marL="0" indent="0">
              <a:buNone/>
              <a:defRPr/>
            </a:pPr>
            <a:endParaRPr lang="en-US" dirty="0">
              <a:sym typeface="Wingdings" panose="05000000000000000000" pitchFamily="2" charset="2"/>
            </a:endParaRPr>
          </a:p>
          <a:p>
            <a:pPr marL="0" indent="0">
              <a:buNone/>
              <a:defRPr/>
            </a:pPr>
            <a:endParaRPr lang="en-US" dirty="0" smtClean="0">
              <a:sym typeface="Wingdings" panose="05000000000000000000" pitchFamily="2" charset="2"/>
            </a:endParaRPr>
          </a:p>
          <a:p>
            <a:pPr marL="0" indent="0">
              <a:buNone/>
              <a:defRPr/>
            </a:pPr>
            <a:endParaRPr lang="en-US" sz="2800" dirty="0">
              <a:sym typeface="Wingdings" panose="05000000000000000000" pitchFamily="2" charset="2"/>
            </a:endParaRPr>
          </a:p>
        </p:txBody>
      </p:sp>
      <p:sp>
        <p:nvSpPr>
          <p:cNvPr id="4" name="TextBox 3"/>
          <p:cNvSpPr txBox="1"/>
          <p:nvPr/>
        </p:nvSpPr>
        <p:spPr>
          <a:xfrm>
            <a:off x="219635" y="6172200"/>
            <a:ext cx="8001000" cy="338554"/>
          </a:xfrm>
          <a:prstGeom prst="rect">
            <a:avLst/>
          </a:prstGeom>
          <a:noFill/>
        </p:spPr>
        <p:txBody>
          <a:bodyPr wrap="square" rtlCol="0">
            <a:spAutoFit/>
          </a:bodyPr>
          <a:lstStyle/>
          <a:p>
            <a:r>
              <a:rPr lang="en-US" sz="1600" i="1" dirty="0" smtClean="0">
                <a:latin typeface="+mn-lt"/>
                <a:sym typeface="Wingdings" panose="05000000000000000000" pitchFamily="2" charset="2"/>
              </a:rPr>
              <a:t>*Clay </a:t>
            </a:r>
            <a:r>
              <a:rPr lang="en-US" sz="1600" i="1" dirty="0">
                <a:latin typeface="+mn-lt"/>
                <a:sym typeface="Wingdings" panose="05000000000000000000" pitchFamily="2" charset="2"/>
              </a:rPr>
              <a:t>Brown</a:t>
            </a:r>
            <a:r>
              <a:rPr lang="en-US" sz="1600" dirty="0">
                <a:latin typeface="+mn-lt"/>
                <a:sym typeface="Wingdings" panose="05000000000000000000" pitchFamily="2" charset="2"/>
              </a:rPr>
              <a:t>, Justice White, Majority Opinion</a:t>
            </a:r>
            <a:endParaRPr lang="en-US" sz="1600" dirty="0">
              <a:latin typeface="+mn-lt"/>
            </a:endParaRPr>
          </a:p>
        </p:txBody>
      </p:sp>
    </p:spTree>
    <p:extLst>
      <p:ext uri="{BB962C8B-B14F-4D97-AF65-F5344CB8AC3E}">
        <p14:creationId xmlns:p14="http://schemas.microsoft.com/office/powerpoint/2010/main" val="2377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0" dirty="0" smtClean="0">
                <a:latin typeface="+mj-lt"/>
              </a:rPr>
              <a:t>RISK SHIFTING</a:t>
            </a:r>
            <a:endParaRPr lang="en-US" sz="4800" b="0" dirty="0">
              <a:latin typeface="+mj-lt"/>
            </a:endParaRPr>
          </a:p>
        </p:txBody>
      </p:sp>
      <p:sp>
        <p:nvSpPr>
          <p:cNvPr id="3" name="Content Placeholder 2"/>
          <p:cNvSpPr>
            <a:spLocks noGrp="1"/>
          </p:cNvSpPr>
          <p:nvPr>
            <p:ph idx="1"/>
          </p:nvPr>
        </p:nvSpPr>
        <p:spPr>
          <a:xfrm>
            <a:off x="219635" y="2343150"/>
            <a:ext cx="8704729" cy="3207032"/>
          </a:xfrm>
        </p:spPr>
        <p:txBody>
          <a:bodyPr/>
          <a:lstStyle/>
          <a:p>
            <a:pPr lvl="1">
              <a:buClr>
                <a:srgbClr val="FF9999"/>
              </a:buClr>
              <a:buNone/>
              <a:defRPr/>
            </a:pPr>
            <a:endParaRPr lang="en-US" sz="1600" dirty="0">
              <a:latin typeface="Georgia" panose="02040502050405020303" pitchFamily="18" charset="0"/>
            </a:endParaRPr>
          </a:p>
          <a:p>
            <a:pPr marL="0" indent="0">
              <a:buNone/>
              <a:defRPr/>
            </a:pPr>
            <a:r>
              <a:rPr lang="en-US" sz="3000" b="0" dirty="0" smtClean="0">
                <a:solidFill>
                  <a:schemeClr val="tx1"/>
                </a:solidFill>
                <a:latin typeface="+mn-lt"/>
                <a:sym typeface="Wingdings" panose="05000000000000000000" pitchFamily="2" charset="2"/>
              </a:rPr>
              <a:t>“…[R]isk-shifting of the kind insisted on by the Commissioner has </a:t>
            </a:r>
            <a:r>
              <a:rPr lang="en-US" sz="3000" b="0" u="sng" dirty="0" smtClean="0">
                <a:solidFill>
                  <a:schemeClr val="tx1"/>
                </a:solidFill>
                <a:latin typeface="+mn-lt"/>
                <a:sym typeface="Wingdings" panose="05000000000000000000" pitchFamily="2" charset="2"/>
              </a:rPr>
              <a:t>not</a:t>
            </a:r>
            <a:r>
              <a:rPr lang="en-US" sz="3000" b="0" dirty="0" smtClean="0">
                <a:solidFill>
                  <a:schemeClr val="tx1"/>
                </a:solidFill>
                <a:latin typeface="+mn-lt"/>
                <a:sym typeface="Wingdings" panose="05000000000000000000" pitchFamily="2" charset="2"/>
              </a:rPr>
              <a:t> heretofore been considered an </a:t>
            </a:r>
            <a:r>
              <a:rPr lang="en-US" sz="3000" b="0" u="sng" dirty="0" smtClean="0">
                <a:solidFill>
                  <a:schemeClr val="tx1"/>
                </a:solidFill>
                <a:latin typeface="+mn-lt"/>
                <a:sym typeface="Wingdings" panose="05000000000000000000" pitchFamily="2" charset="2"/>
              </a:rPr>
              <a:t>essential ingredient </a:t>
            </a:r>
            <a:r>
              <a:rPr lang="en-US" sz="3000" b="0" dirty="0" smtClean="0">
                <a:solidFill>
                  <a:schemeClr val="tx1"/>
                </a:solidFill>
                <a:latin typeface="+mn-lt"/>
                <a:sym typeface="Wingdings" panose="05000000000000000000" pitchFamily="2" charset="2"/>
              </a:rPr>
              <a:t>of a sale for tax purposes.”*</a:t>
            </a:r>
            <a:endParaRPr lang="en-US" sz="3000" b="0" dirty="0">
              <a:solidFill>
                <a:schemeClr val="tx1"/>
              </a:solidFill>
              <a:latin typeface="+mn-lt"/>
              <a:sym typeface="Wingdings" panose="05000000000000000000" pitchFamily="2" charset="2"/>
            </a:endParaRPr>
          </a:p>
          <a:p>
            <a:pPr marL="0" indent="0">
              <a:buNone/>
              <a:defRPr/>
            </a:pPr>
            <a:r>
              <a:rPr lang="en-US" sz="3000" b="0" dirty="0">
                <a:solidFill>
                  <a:schemeClr val="tx1"/>
                </a:solidFill>
                <a:latin typeface="+mn-lt"/>
                <a:sym typeface="Wingdings" panose="05000000000000000000" pitchFamily="2" charset="2"/>
              </a:rPr>
              <a:t>(Emphasis Supplied)</a:t>
            </a:r>
          </a:p>
          <a:p>
            <a:pPr marL="0" indent="0">
              <a:buNone/>
              <a:defRPr/>
            </a:pPr>
            <a:endParaRPr lang="en-US" dirty="0" smtClean="0">
              <a:sym typeface="Wingdings" panose="05000000000000000000" pitchFamily="2" charset="2"/>
            </a:endParaRPr>
          </a:p>
          <a:p>
            <a:pPr marL="0" indent="0">
              <a:buNone/>
              <a:defRPr/>
            </a:pPr>
            <a:endParaRPr lang="en-US" sz="2800" dirty="0">
              <a:sym typeface="Wingdings" panose="05000000000000000000" pitchFamily="2" charset="2"/>
            </a:endParaRPr>
          </a:p>
        </p:txBody>
      </p:sp>
      <p:sp>
        <p:nvSpPr>
          <p:cNvPr id="4" name="TextBox 3"/>
          <p:cNvSpPr txBox="1"/>
          <p:nvPr/>
        </p:nvSpPr>
        <p:spPr>
          <a:xfrm>
            <a:off x="381000" y="6172200"/>
            <a:ext cx="8001000" cy="338554"/>
          </a:xfrm>
          <a:prstGeom prst="rect">
            <a:avLst/>
          </a:prstGeom>
          <a:noFill/>
        </p:spPr>
        <p:txBody>
          <a:bodyPr wrap="square" rtlCol="0">
            <a:spAutoFit/>
          </a:bodyPr>
          <a:lstStyle/>
          <a:p>
            <a:r>
              <a:rPr lang="en-US" sz="1600" i="1" dirty="0" smtClean="0">
                <a:latin typeface="+mn-lt"/>
                <a:sym typeface="Wingdings" panose="05000000000000000000" pitchFamily="2" charset="2"/>
              </a:rPr>
              <a:t>*Clay </a:t>
            </a:r>
            <a:r>
              <a:rPr lang="en-US" sz="1600" i="1" dirty="0">
                <a:latin typeface="+mn-lt"/>
                <a:sym typeface="Wingdings" panose="05000000000000000000" pitchFamily="2" charset="2"/>
              </a:rPr>
              <a:t>Brown</a:t>
            </a:r>
            <a:r>
              <a:rPr lang="en-US" sz="1600" dirty="0">
                <a:latin typeface="+mn-lt"/>
                <a:sym typeface="Wingdings" panose="05000000000000000000" pitchFamily="2" charset="2"/>
              </a:rPr>
              <a:t>, Justice White, Majority Opinion</a:t>
            </a:r>
            <a:endParaRPr lang="en-US" sz="1600" dirty="0">
              <a:latin typeface="+mn-lt"/>
            </a:endParaRPr>
          </a:p>
        </p:txBody>
      </p:sp>
    </p:spTree>
    <p:extLst>
      <p:ext uri="{BB962C8B-B14F-4D97-AF65-F5344CB8AC3E}">
        <p14:creationId xmlns:p14="http://schemas.microsoft.com/office/powerpoint/2010/main" val="273119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0" dirty="0" smtClean="0">
                <a:latin typeface="+mj-lt"/>
              </a:rPr>
              <a:t>TAX CONSEQUENCES MATTER – MAJORITY OPINION</a:t>
            </a:r>
            <a:endParaRPr lang="en-US" sz="4400" b="0" dirty="0">
              <a:latin typeface="+mj-lt"/>
            </a:endParaRPr>
          </a:p>
        </p:txBody>
      </p:sp>
      <p:sp>
        <p:nvSpPr>
          <p:cNvPr id="3" name="Content Placeholder 2"/>
          <p:cNvSpPr>
            <a:spLocks noGrp="1"/>
          </p:cNvSpPr>
          <p:nvPr>
            <p:ph idx="1"/>
          </p:nvPr>
        </p:nvSpPr>
        <p:spPr>
          <a:xfrm>
            <a:off x="219635" y="2189030"/>
            <a:ext cx="8704729" cy="4779770"/>
          </a:xfrm>
        </p:spPr>
        <p:txBody>
          <a:bodyPr/>
          <a:lstStyle/>
          <a:p>
            <a:pPr lvl="1">
              <a:buClr>
                <a:srgbClr val="FF9999"/>
              </a:buClr>
              <a:buNone/>
              <a:defRPr/>
            </a:pPr>
            <a:endParaRPr lang="en-US" sz="2200" dirty="0">
              <a:latin typeface="Georgia" panose="02040502050405020303" pitchFamily="18" charset="0"/>
            </a:endParaRPr>
          </a:p>
          <a:p>
            <a:pPr marL="0" indent="0">
              <a:buNone/>
            </a:pPr>
            <a:r>
              <a:rPr lang="en-US" sz="2400" b="0" dirty="0" smtClean="0">
                <a:solidFill>
                  <a:schemeClr val="tx1"/>
                </a:solidFill>
                <a:latin typeface="+mn-lt"/>
              </a:rPr>
              <a:t>“…[T]he </a:t>
            </a:r>
            <a:r>
              <a:rPr lang="en-US" sz="2400" b="0" dirty="0">
                <a:solidFill>
                  <a:schemeClr val="tx1"/>
                </a:solidFill>
                <a:latin typeface="+mn-lt"/>
              </a:rPr>
              <a:t>Commissioner, however, ignores as well the fact that </a:t>
            </a:r>
            <a:r>
              <a:rPr lang="en-US" sz="2400" b="0" dirty="0" smtClean="0">
                <a:solidFill>
                  <a:schemeClr val="tx1"/>
                </a:solidFill>
                <a:latin typeface="+mn-lt"/>
              </a:rPr>
              <a:t>if </a:t>
            </a:r>
            <a:r>
              <a:rPr lang="en-US" sz="2400" b="0" dirty="0">
                <a:solidFill>
                  <a:schemeClr val="tx1"/>
                </a:solidFill>
                <a:latin typeface="+mn-lt"/>
              </a:rPr>
              <a:t>the rents payable by </a:t>
            </a:r>
            <a:r>
              <a:rPr lang="en-US" sz="2400" b="0" i="1" dirty="0" smtClean="0">
                <a:solidFill>
                  <a:schemeClr val="tx1"/>
                </a:solidFill>
                <a:latin typeface="+mn-lt"/>
              </a:rPr>
              <a:t>Fortuna</a:t>
            </a:r>
            <a:r>
              <a:rPr lang="en-US" sz="2400" b="0" dirty="0" smtClean="0">
                <a:solidFill>
                  <a:schemeClr val="tx1"/>
                </a:solidFill>
                <a:latin typeface="+mn-lt"/>
              </a:rPr>
              <a:t> were deductible by it </a:t>
            </a:r>
            <a:r>
              <a:rPr lang="en-US" sz="2400" b="0" dirty="0">
                <a:solidFill>
                  <a:schemeClr val="tx1"/>
                </a:solidFill>
                <a:latin typeface="+mn-lt"/>
              </a:rPr>
              <a:t>and not taxable to the </a:t>
            </a:r>
            <a:r>
              <a:rPr lang="en-US" sz="2400" b="0" dirty="0" smtClean="0">
                <a:solidFill>
                  <a:schemeClr val="tx1"/>
                </a:solidFill>
                <a:latin typeface="+mn-lt"/>
              </a:rPr>
              <a:t>Institute, the Institute could </a:t>
            </a:r>
            <a:r>
              <a:rPr lang="en-US" sz="2400" b="0" u="sng" dirty="0">
                <a:solidFill>
                  <a:schemeClr val="tx1"/>
                </a:solidFill>
                <a:latin typeface="+mn-lt"/>
              </a:rPr>
              <a:t>pay</a:t>
            </a:r>
            <a:r>
              <a:rPr lang="en-US" sz="2400" b="0" dirty="0">
                <a:solidFill>
                  <a:schemeClr val="tx1"/>
                </a:solidFill>
                <a:latin typeface="+mn-lt"/>
              </a:rPr>
              <a:t> off the </a:t>
            </a:r>
            <a:r>
              <a:rPr lang="en-US" sz="2400" b="0" u="sng" dirty="0">
                <a:solidFill>
                  <a:schemeClr val="tx1"/>
                </a:solidFill>
                <a:latin typeface="+mn-lt"/>
              </a:rPr>
              <a:t>purchase price </a:t>
            </a:r>
            <a:r>
              <a:rPr lang="en-US" sz="2400" b="0" dirty="0">
                <a:solidFill>
                  <a:schemeClr val="tx1"/>
                </a:solidFill>
                <a:latin typeface="+mn-lt"/>
              </a:rPr>
              <a:t>at a considerably </a:t>
            </a:r>
            <a:r>
              <a:rPr lang="en-US" sz="2400" b="0" u="sng" dirty="0">
                <a:solidFill>
                  <a:schemeClr val="tx1"/>
                </a:solidFill>
                <a:latin typeface="+mn-lt"/>
              </a:rPr>
              <a:t>faster</a:t>
            </a:r>
            <a:r>
              <a:rPr lang="en-US" sz="2400" b="0" dirty="0">
                <a:solidFill>
                  <a:schemeClr val="tx1"/>
                </a:solidFill>
                <a:latin typeface="+mn-lt"/>
              </a:rPr>
              <a:t> rate than the ordinary corporate buyer subject to income </a:t>
            </a:r>
            <a:r>
              <a:rPr lang="en-US" sz="2400" b="0" dirty="0" smtClean="0">
                <a:solidFill>
                  <a:schemeClr val="tx1"/>
                </a:solidFill>
                <a:latin typeface="+mn-lt"/>
              </a:rPr>
              <a:t>taxes, a matter of considerable importance to a seller who wants the balance of his purchase price paid as rapidly as he can get it.”*</a:t>
            </a:r>
            <a:r>
              <a:rPr lang="en-US" sz="2400" b="0" dirty="0">
                <a:solidFill>
                  <a:schemeClr val="tx1"/>
                </a:solidFill>
                <a:latin typeface="+mn-lt"/>
              </a:rPr>
              <a:t> </a:t>
            </a:r>
            <a:r>
              <a:rPr lang="en-US" sz="2400" b="0" dirty="0">
                <a:solidFill>
                  <a:schemeClr val="tx1"/>
                </a:solidFill>
                <a:latin typeface="+mn-lt"/>
                <a:sym typeface="Wingdings" panose="05000000000000000000" pitchFamily="2" charset="2"/>
              </a:rPr>
              <a:t>(Emphasis Supplied)</a:t>
            </a:r>
          </a:p>
          <a:p>
            <a:pPr marL="0" indent="0">
              <a:buNone/>
            </a:pPr>
            <a:endParaRPr lang="en-US" sz="2400" dirty="0"/>
          </a:p>
          <a:p>
            <a:pPr marL="0" indent="0">
              <a:buNone/>
              <a:defRPr/>
            </a:pPr>
            <a:endParaRPr lang="en-US" dirty="0">
              <a:sym typeface="Wingdings" panose="05000000000000000000" pitchFamily="2" charset="2"/>
            </a:endParaRPr>
          </a:p>
          <a:p>
            <a:pPr marL="0" indent="0">
              <a:buNone/>
              <a:defRPr/>
            </a:pPr>
            <a:endParaRPr lang="en-US" dirty="0" smtClean="0">
              <a:sym typeface="Wingdings" panose="05000000000000000000" pitchFamily="2" charset="2"/>
            </a:endParaRPr>
          </a:p>
          <a:p>
            <a:pPr marL="0" indent="0">
              <a:buNone/>
              <a:defRPr/>
            </a:pPr>
            <a:endParaRPr lang="en-US" sz="2800" dirty="0">
              <a:sym typeface="Wingdings" panose="05000000000000000000" pitchFamily="2" charset="2"/>
            </a:endParaRPr>
          </a:p>
        </p:txBody>
      </p:sp>
      <p:sp>
        <p:nvSpPr>
          <p:cNvPr id="4" name="TextBox 3"/>
          <p:cNvSpPr txBox="1"/>
          <p:nvPr/>
        </p:nvSpPr>
        <p:spPr>
          <a:xfrm>
            <a:off x="381000" y="6172200"/>
            <a:ext cx="8001000" cy="338554"/>
          </a:xfrm>
          <a:prstGeom prst="rect">
            <a:avLst/>
          </a:prstGeom>
          <a:noFill/>
        </p:spPr>
        <p:txBody>
          <a:bodyPr wrap="square" rtlCol="0">
            <a:spAutoFit/>
          </a:bodyPr>
          <a:lstStyle/>
          <a:p>
            <a:r>
              <a:rPr lang="en-US" sz="1600" i="1" dirty="0" smtClean="0">
                <a:latin typeface="+mn-lt"/>
                <a:sym typeface="Wingdings" panose="05000000000000000000" pitchFamily="2" charset="2"/>
              </a:rPr>
              <a:t>*Clay </a:t>
            </a:r>
            <a:r>
              <a:rPr lang="en-US" sz="1600" i="1" dirty="0">
                <a:latin typeface="+mn-lt"/>
                <a:sym typeface="Wingdings" panose="05000000000000000000" pitchFamily="2" charset="2"/>
              </a:rPr>
              <a:t>Brown</a:t>
            </a:r>
            <a:r>
              <a:rPr lang="en-US" sz="1600" dirty="0">
                <a:latin typeface="+mn-lt"/>
                <a:sym typeface="Wingdings" panose="05000000000000000000" pitchFamily="2" charset="2"/>
              </a:rPr>
              <a:t>, Justice White, Majority Opinion</a:t>
            </a:r>
            <a:endParaRPr lang="en-US" sz="1600" dirty="0">
              <a:latin typeface="+mn-lt"/>
            </a:endParaRPr>
          </a:p>
        </p:txBody>
      </p:sp>
    </p:spTree>
    <p:extLst>
      <p:ext uri="{BB962C8B-B14F-4D97-AF65-F5344CB8AC3E}">
        <p14:creationId xmlns:p14="http://schemas.microsoft.com/office/powerpoint/2010/main" val="3225707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39" y="444119"/>
            <a:ext cx="8178120" cy="901011"/>
          </a:xfrm>
        </p:spPr>
        <p:txBody>
          <a:bodyPr>
            <a:noAutofit/>
          </a:bodyPr>
          <a:lstStyle/>
          <a:p>
            <a:pPr algn="ctr"/>
            <a:r>
              <a:rPr lang="en-US" sz="4400" b="0" dirty="0" smtClean="0">
                <a:latin typeface="+mj-lt"/>
              </a:rPr>
              <a:t>TAX CONSEQUENCES MATTER – CONCURRING OPINION</a:t>
            </a:r>
            <a:endParaRPr lang="en-US" sz="4400" b="0" dirty="0">
              <a:latin typeface="+mj-lt"/>
            </a:endParaRPr>
          </a:p>
        </p:txBody>
      </p:sp>
      <p:sp>
        <p:nvSpPr>
          <p:cNvPr id="3" name="Content Placeholder 2"/>
          <p:cNvSpPr>
            <a:spLocks noGrp="1"/>
          </p:cNvSpPr>
          <p:nvPr>
            <p:ph idx="1"/>
          </p:nvPr>
        </p:nvSpPr>
        <p:spPr>
          <a:xfrm>
            <a:off x="219635" y="1981200"/>
            <a:ext cx="8704729" cy="5186035"/>
          </a:xfrm>
        </p:spPr>
        <p:txBody>
          <a:bodyPr/>
          <a:lstStyle/>
          <a:p>
            <a:pPr lvl="1">
              <a:buClr>
                <a:srgbClr val="FF9999"/>
              </a:buClr>
              <a:buNone/>
              <a:defRPr/>
            </a:pPr>
            <a:endParaRPr lang="en-US" sz="2200" dirty="0">
              <a:latin typeface="Georgia" panose="02040502050405020303" pitchFamily="18" charset="0"/>
            </a:endParaRPr>
          </a:p>
          <a:p>
            <a:pPr marL="0" indent="0">
              <a:buNone/>
            </a:pPr>
            <a:r>
              <a:rPr lang="en-US" sz="2400" dirty="0"/>
              <a:t> </a:t>
            </a:r>
          </a:p>
          <a:p>
            <a:pPr marL="0" indent="0">
              <a:buNone/>
            </a:pPr>
            <a:r>
              <a:rPr lang="en-US" sz="2400" b="0" dirty="0">
                <a:solidFill>
                  <a:schemeClr val="tx1"/>
                </a:solidFill>
                <a:latin typeface="+mn-lt"/>
              </a:rPr>
              <a:t>“Were it not for the tax laws, the respondent’s transaction with the </a:t>
            </a:r>
            <a:r>
              <a:rPr lang="en-US" sz="2400" b="0" dirty="0" smtClean="0">
                <a:solidFill>
                  <a:schemeClr val="tx1"/>
                </a:solidFill>
                <a:latin typeface="+mn-lt"/>
              </a:rPr>
              <a:t>(Institute) </a:t>
            </a:r>
            <a:r>
              <a:rPr lang="en-US" sz="2400" b="0" dirty="0">
                <a:solidFill>
                  <a:schemeClr val="tx1"/>
                </a:solidFill>
                <a:latin typeface="+mn-lt"/>
              </a:rPr>
              <a:t>would not make sense, except as one arising from a charitable purpose.  However, the </a:t>
            </a:r>
            <a:r>
              <a:rPr lang="en-US" sz="2400" b="0" u="sng" dirty="0">
                <a:solidFill>
                  <a:schemeClr val="tx1"/>
                </a:solidFill>
                <a:latin typeface="+mn-lt"/>
              </a:rPr>
              <a:t>tax laws </a:t>
            </a:r>
            <a:r>
              <a:rPr lang="en-US" sz="2400" b="0" dirty="0">
                <a:solidFill>
                  <a:schemeClr val="tx1"/>
                </a:solidFill>
                <a:latin typeface="+mn-lt"/>
              </a:rPr>
              <a:t>exist as an </a:t>
            </a:r>
            <a:r>
              <a:rPr lang="en-US" sz="2400" b="0" u="sng" dirty="0">
                <a:solidFill>
                  <a:schemeClr val="tx1"/>
                </a:solidFill>
                <a:latin typeface="+mn-lt"/>
              </a:rPr>
              <a:t>economic reality </a:t>
            </a:r>
            <a:r>
              <a:rPr lang="en-US" sz="2400" b="0" dirty="0">
                <a:solidFill>
                  <a:schemeClr val="tx1"/>
                </a:solidFill>
                <a:latin typeface="+mn-lt"/>
              </a:rPr>
              <a:t>in the businessman’s world, much like the existence of a competitor.  </a:t>
            </a:r>
            <a:r>
              <a:rPr lang="en-US" sz="2400" b="0" u="sng" dirty="0">
                <a:solidFill>
                  <a:schemeClr val="tx1"/>
                </a:solidFill>
                <a:latin typeface="+mn-lt"/>
              </a:rPr>
              <a:t>Businessmen plan their affairs around both, and a tax dollar is just as real as one derived from another source</a:t>
            </a:r>
            <a:r>
              <a:rPr lang="en-US" sz="2400" b="0" u="sng" dirty="0" smtClean="0">
                <a:solidFill>
                  <a:schemeClr val="tx1"/>
                </a:solidFill>
                <a:latin typeface="+mn-lt"/>
              </a:rPr>
              <a:t>.</a:t>
            </a:r>
            <a:r>
              <a:rPr lang="en-US" sz="2400" b="0" dirty="0" smtClean="0">
                <a:solidFill>
                  <a:schemeClr val="tx1"/>
                </a:solidFill>
                <a:latin typeface="+mn-lt"/>
              </a:rPr>
              <a:t>”* </a:t>
            </a:r>
            <a:r>
              <a:rPr lang="en-US" sz="2400" b="0" dirty="0">
                <a:solidFill>
                  <a:schemeClr val="tx1"/>
                </a:solidFill>
                <a:latin typeface="+mn-lt"/>
                <a:sym typeface="Wingdings" panose="05000000000000000000" pitchFamily="2" charset="2"/>
              </a:rPr>
              <a:t>(Emphasis Supplied)</a:t>
            </a:r>
          </a:p>
          <a:p>
            <a:pPr marL="0" indent="0">
              <a:buNone/>
            </a:pPr>
            <a:endParaRPr lang="en-US" sz="2400" dirty="0"/>
          </a:p>
          <a:p>
            <a:pPr marL="0" indent="0">
              <a:buNone/>
              <a:defRPr/>
            </a:pPr>
            <a:endParaRPr lang="en-US" dirty="0">
              <a:sym typeface="Wingdings" panose="05000000000000000000" pitchFamily="2" charset="2"/>
            </a:endParaRPr>
          </a:p>
          <a:p>
            <a:pPr marL="0" indent="0">
              <a:buNone/>
              <a:defRPr/>
            </a:pPr>
            <a:endParaRPr lang="en-US" dirty="0" smtClean="0">
              <a:sym typeface="Wingdings" panose="05000000000000000000" pitchFamily="2" charset="2"/>
            </a:endParaRPr>
          </a:p>
          <a:p>
            <a:pPr marL="0" indent="0">
              <a:buNone/>
              <a:defRPr/>
            </a:pPr>
            <a:endParaRPr lang="en-US" sz="2800" dirty="0">
              <a:sym typeface="Wingdings" panose="05000000000000000000" pitchFamily="2" charset="2"/>
            </a:endParaRPr>
          </a:p>
        </p:txBody>
      </p:sp>
      <p:sp>
        <p:nvSpPr>
          <p:cNvPr id="4" name="TextBox 3"/>
          <p:cNvSpPr txBox="1"/>
          <p:nvPr/>
        </p:nvSpPr>
        <p:spPr>
          <a:xfrm>
            <a:off x="381000" y="6172200"/>
            <a:ext cx="8001000" cy="338554"/>
          </a:xfrm>
          <a:prstGeom prst="rect">
            <a:avLst/>
          </a:prstGeom>
          <a:noFill/>
        </p:spPr>
        <p:txBody>
          <a:bodyPr wrap="square" rtlCol="0">
            <a:spAutoFit/>
          </a:bodyPr>
          <a:lstStyle/>
          <a:p>
            <a:r>
              <a:rPr lang="en-US" sz="1600" i="1" dirty="0" smtClean="0">
                <a:latin typeface="+mn-lt"/>
                <a:sym typeface="Wingdings" panose="05000000000000000000" pitchFamily="2" charset="2"/>
              </a:rPr>
              <a:t>*Clay </a:t>
            </a:r>
            <a:r>
              <a:rPr lang="en-US" sz="1600" i="1" dirty="0">
                <a:latin typeface="+mn-lt"/>
                <a:sym typeface="Wingdings" panose="05000000000000000000" pitchFamily="2" charset="2"/>
              </a:rPr>
              <a:t>Brown</a:t>
            </a:r>
            <a:r>
              <a:rPr lang="en-US" sz="1600" dirty="0">
                <a:latin typeface="+mn-lt"/>
                <a:sym typeface="Wingdings" panose="05000000000000000000" pitchFamily="2" charset="2"/>
              </a:rPr>
              <a:t>, </a:t>
            </a:r>
            <a:r>
              <a:rPr lang="en-US" sz="1600">
                <a:latin typeface="+mn-lt"/>
                <a:sym typeface="Wingdings" panose="05000000000000000000" pitchFamily="2" charset="2"/>
              </a:rPr>
              <a:t>Justice </a:t>
            </a:r>
            <a:r>
              <a:rPr lang="en-US" sz="1600" smtClean="0">
                <a:latin typeface="+mn-lt"/>
                <a:sym typeface="Wingdings" panose="05000000000000000000" pitchFamily="2" charset="2"/>
              </a:rPr>
              <a:t>Harlan, </a:t>
            </a:r>
            <a:r>
              <a:rPr lang="en-US" sz="1600" dirty="0" smtClean="0">
                <a:latin typeface="+mn-lt"/>
                <a:sym typeface="Wingdings" panose="05000000000000000000" pitchFamily="2" charset="2"/>
              </a:rPr>
              <a:t>Concurring </a:t>
            </a:r>
            <a:r>
              <a:rPr lang="en-US" sz="1600" dirty="0">
                <a:latin typeface="+mn-lt"/>
                <a:sym typeface="Wingdings" panose="05000000000000000000" pitchFamily="2" charset="2"/>
              </a:rPr>
              <a:t>Opinion</a:t>
            </a:r>
            <a:endParaRPr lang="en-US" sz="1600" dirty="0">
              <a:latin typeface="+mn-lt"/>
            </a:endParaRPr>
          </a:p>
        </p:txBody>
      </p:sp>
    </p:spTree>
    <p:extLst>
      <p:ext uri="{BB962C8B-B14F-4D97-AF65-F5344CB8AC3E}">
        <p14:creationId xmlns:p14="http://schemas.microsoft.com/office/powerpoint/2010/main" val="428472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1577" y="393980"/>
            <a:ext cx="8178120" cy="901011"/>
          </a:xfrm>
        </p:spPr>
        <p:txBody>
          <a:bodyPr>
            <a:noAutofit/>
          </a:bodyPr>
          <a:lstStyle/>
          <a:p>
            <a:pPr algn="ctr"/>
            <a:r>
              <a:rPr lang="en-US" sz="4400" dirty="0">
                <a:latin typeface="+mj-lt"/>
              </a:rPr>
              <a:t>REBUTTAL</a:t>
            </a:r>
          </a:p>
        </p:txBody>
      </p:sp>
      <p:sp>
        <p:nvSpPr>
          <p:cNvPr id="3" name="Content Placeholder 2"/>
          <p:cNvSpPr>
            <a:spLocks noGrp="1"/>
          </p:cNvSpPr>
          <p:nvPr>
            <p:ph idx="1"/>
          </p:nvPr>
        </p:nvSpPr>
        <p:spPr>
          <a:xfrm>
            <a:off x="224812" y="2284095"/>
            <a:ext cx="8544885" cy="4766661"/>
          </a:xfrm>
        </p:spPr>
        <p:txBody>
          <a:bodyPr/>
          <a:lstStyle/>
          <a:p>
            <a:endParaRPr lang="en-US" sz="3600" dirty="0">
              <a:solidFill>
                <a:schemeClr val="tx1"/>
              </a:solidFill>
              <a:latin typeface="+mn-lt"/>
            </a:endParaRPr>
          </a:p>
          <a:p>
            <a:pPr marL="457200" indent="-457200">
              <a:buClrTx/>
              <a:buFont typeface="Wingdings" panose="05000000000000000000" pitchFamily="2" charset="2"/>
              <a:buChar char="q"/>
            </a:pPr>
            <a:r>
              <a:rPr lang="en-US" sz="3600" dirty="0">
                <a:solidFill>
                  <a:schemeClr val="tx1"/>
                </a:solidFill>
                <a:latin typeface="+mn-lt"/>
                <a:sym typeface="Wingdings" panose="05000000000000000000" pitchFamily="2" charset="2"/>
              </a:rPr>
              <a:t>“Then You Need to Try Harder!”</a:t>
            </a:r>
          </a:p>
          <a:p>
            <a:pPr marL="457200" indent="-457200">
              <a:buClrTx/>
              <a:buFont typeface="Wingdings" panose="05000000000000000000" pitchFamily="2" charset="2"/>
              <a:buChar char="q"/>
            </a:pPr>
            <a:r>
              <a:rPr lang="en-US" sz="3600" dirty="0">
                <a:solidFill>
                  <a:schemeClr val="tx1"/>
                </a:solidFill>
                <a:latin typeface="+mn-lt"/>
                <a:sym typeface="Wingdings" panose="05000000000000000000" pitchFamily="2" charset="2"/>
              </a:rPr>
              <a:t>“Your Clients Will do What You Tell Them to Do!”</a:t>
            </a:r>
          </a:p>
        </p:txBody>
      </p:sp>
    </p:spTree>
    <p:extLst>
      <p:ext uri="{BB962C8B-B14F-4D97-AF65-F5344CB8AC3E}">
        <p14:creationId xmlns:p14="http://schemas.microsoft.com/office/powerpoint/2010/main" val="3691091189"/>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2514600"/>
            <a:ext cx="9029700" cy="3200876"/>
          </a:xfrm>
        </p:spPr>
        <p:txBody>
          <a:bodyPr/>
          <a:lstStyle/>
          <a:p>
            <a:pPr lvl="1">
              <a:buClr>
                <a:srgbClr val="FF9999"/>
              </a:buClr>
              <a:buNone/>
              <a:defRPr/>
            </a:pPr>
            <a:endParaRPr lang="en-US" sz="1600" dirty="0">
              <a:latin typeface="+mn-lt"/>
            </a:endParaRPr>
          </a:p>
          <a:p>
            <a:pPr>
              <a:buNone/>
              <a:defRPr/>
            </a:pPr>
            <a:r>
              <a:rPr lang="en-US" sz="3200" b="0" dirty="0">
                <a:solidFill>
                  <a:schemeClr val="tx1"/>
                </a:solidFill>
                <a:latin typeface="+mn-lt"/>
                <a:sym typeface="Wingdings" panose="05000000000000000000" pitchFamily="2" charset="2"/>
              </a:rPr>
              <a:t> </a:t>
            </a:r>
            <a:r>
              <a:rPr lang="en-US" sz="3200" b="0" dirty="0" smtClean="0">
                <a:solidFill>
                  <a:schemeClr val="tx1"/>
                </a:solidFill>
                <a:latin typeface="+mn-lt"/>
                <a:sym typeface="Wingdings" panose="05000000000000000000" pitchFamily="2" charset="2"/>
              </a:rPr>
              <a:t>A Taxable Sale of a $6 Million Business</a:t>
            </a:r>
            <a:endParaRPr lang="en-US" sz="3200" b="0" dirty="0">
              <a:solidFill>
                <a:schemeClr val="tx1"/>
              </a:solidFill>
              <a:latin typeface="+mn-lt"/>
              <a:sym typeface="Wingdings" panose="05000000000000000000" pitchFamily="2" charset="2"/>
            </a:endParaRPr>
          </a:p>
          <a:p>
            <a:pPr>
              <a:buNone/>
              <a:defRPr/>
            </a:pPr>
            <a:r>
              <a:rPr lang="en-US" sz="2800" b="0" dirty="0">
                <a:solidFill>
                  <a:schemeClr val="tx1"/>
                </a:solidFill>
                <a:latin typeface="+mn-lt"/>
                <a:sym typeface="Wingdings" panose="05000000000000000000" pitchFamily="2" charset="2"/>
              </a:rPr>
              <a:t>		      ◊  </a:t>
            </a:r>
            <a:r>
              <a:rPr lang="en-US" sz="2800" b="0" dirty="0" smtClean="0">
                <a:solidFill>
                  <a:schemeClr val="tx1"/>
                </a:solidFill>
                <a:latin typeface="+mn-lt"/>
                <a:sym typeface="Wingdings" panose="05000000000000000000" pitchFamily="2" charset="2"/>
              </a:rPr>
              <a:t>Buyer Who Must Pay 40% Income Tax on Earnings</a:t>
            </a:r>
            <a:endParaRPr lang="en-US" sz="2800" b="0" dirty="0">
              <a:solidFill>
                <a:schemeClr val="tx1"/>
              </a:solidFill>
              <a:latin typeface="+mn-lt"/>
              <a:sym typeface="Wingdings" panose="05000000000000000000" pitchFamily="2" charset="2"/>
            </a:endParaRPr>
          </a:p>
          <a:p>
            <a:pPr>
              <a:buNone/>
              <a:defRPr/>
            </a:pPr>
            <a:r>
              <a:rPr lang="en-US" sz="2800" b="0" dirty="0">
                <a:solidFill>
                  <a:schemeClr val="tx1"/>
                </a:solidFill>
                <a:latin typeface="+mn-lt"/>
                <a:sym typeface="Wingdings" panose="05000000000000000000" pitchFamily="2" charset="2"/>
              </a:rPr>
              <a:t>	 	      ◊  </a:t>
            </a:r>
            <a:r>
              <a:rPr lang="en-US" sz="2800" b="0" dirty="0" smtClean="0">
                <a:solidFill>
                  <a:schemeClr val="tx1"/>
                </a:solidFill>
                <a:latin typeface="+mn-lt"/>
                <a:sym typeface="Wingdings" panose="05000000000000000000" pitchFamily="2" charset="2"/>
              </a:rPr>
              <a:t>And, the Seller Also Pays Capital Gains Tax</a:t>
            </a:r>
          </a:p>
          <a:p>
            <a:pPr>
              <a:buNone/>
              <a:defRPr/>
            </a:pPr>
            <a:r>
              <a:rPr lang="en-US" b="0" dirty="0" smtClean="0">
                <a:solidFill>
                  <a:schemeClr val="tx1"/>
                </a:solidFill>
                <a:latin typeface="+mn-lt"/>
                <a:sym typeface="Wingdings" panose="05000000000000000000" pitchFamily="2" charset="2"/>
              </a:rPr>
              <a:t> </a:t>
            </a:r>
            <a:r>
              <a:rPr lang="en-US" sz="3200" b="0" dirty="0" smtClean="0">
                <a:solidFill>
                  <a:schemeClr val="tx1"/>
                </a:solidFill>
                <a:latin typeface="+mn-lt"/>
                <a:sym typeface="Wingdings" panose="05000000000000000000" pitchFamily="2" charset="2"/>
              </a:rPr>
              <a:t>A Tax-free Transaction</a:t>
            </a:r>
          </a:p>
          <a:p>
            <a:pPr>
              <a:buNone/>
              <a:defRPr/>
            </a:pPr>
            <a:r>
              <a:rPr lang="en-US" sz="2800" b="0" dirty="0">
                <a:solidFill>
                  <a:schemeClr val="tx1"/>
                </a:solidFill>
                <a:latin typeface="+mn-lt"/>
                <a:sym typeface="Wingdings" panose="05000000000000000000" pitchFamily="2" charset="2"/>
              </a:rPr>
              <a:t>		      ◊  </a:t>
            </a:r>
            <a:r>
              <a:rPr lang="en-US" sz="2800" b="0" dirty="0" smtClean="0">
                <a:solidFill>
                  <a:schemeClr val="tx1"/>
                </a:solidFill>
                <a:latin typeface="+mn-lt"/>
                <a:sym typeface="Wingdings" panose="05000000000000000000" pitchFamily="2" charset="2"/>
              </a:rPr>
              <a:t>Charity</a:t>
            </a:r>
            <a:endParaRPr lang="en-US" sz="2800" b="0" dirty="0">
              <a:solidFill>
                <a:schemeClr val="tx1"/>
              </a:solidFill>
              <a:latin typeface="+mn-lt"/>
              <a:sym typeface="Wingdings" panose="05000000000000000000" pitchFamily="2" charset="2"/>
            </a:endParaRPr>
          </a:p>
          <a:p>
            <a:pPr>
              <a:buNone/>
              <a:defRPr/>
            </a:pPr>
            <a:r>
              <a:rPr lang="en-US" sz="2800" b="0" dirty="0">
                <a:solidFill>
                  <a:schemeClr val="tx1"/>
                </a:solidFill>
                <a:latin typeface="+mn-lt"/>
                <a:sym typeface="Wingdings" panose="05000000000000000000" pitchFamily="2" charset="2"/>
              </a:rPr>
              <a:t>	 	      ◊  </a:t>
            </a:r>
            <a:r>
              <a:rPr lang="en-US" sz="2800" b="0" dirty="0" smtClean="0">
                <a:solidFill>
                  <a:schemeClr val="tx1"/>
                </a:solidFill>
                <a:latin typeface="+mn-lt"/>
                <a:sym typeface="Wingdings" panose="05000000000000000000" pitchFamily="2" charset="2"/>
              </a:rPr>
              <a:t>Grantor Trust	</a:t>
            </a:r>
            <a:endParaRPr lang="en-US" sz="2800" b="0" dirty="0">
              <a:solidFill>
                <a:schemeClr val="tx1"/>
              </a:solidFill>
              <a:latin typeface="+mn-lt"/>
              <a:sym typeface="Wingdings" panose="05000000000000000000" pitchFamily="2" charset="2"/>
            </a:endParaRPr>
          </a:p>
        </p:txBody>
      </p:sp>
      <p:sp>
        <p:nvSpPr>
          <p:cNvPr id="4" name="Title 1"/>
          <p:cNvSpPr>
            <a:spLocks noGrp="1"/>
          </p:cNvSpPr>
          <p:nvPr>
            <p:ph type="title"/>
          </p:nvPr>
        </p:nvSpPr>
        <p:spPr>
          <a:xfrm>
            <a:off x="477371" y="304800"/>
            <a:ext cx="8382000" cy="664797"/>
          </a:xfrm>
        </p:spPr>
        <p:txBody>
          <a:bodyPr>
            <a:noAutofit/>
          </a:bodyPr>
          <a:lstStyle/>
          <a:p>
            <a:pPr algn="ctr"/>
            <a:r>
              <a:rPr lang="en-US" sz="5400" b="0" dirty="0" smtClean="0">
                <a:latin typeface="+mj-lt"/>
              </a:rPr>
              <a:t>ECONOMIC REALITY IN THE REAL WORLD - COMPARE</a:t>
            </a:r>
            <a:endParaRPr lang="en-US" sz="5400" b="0" dirty="0">
              <a:latin typeface="+mj-lt"/>
            </a:endParaRPr>
          </a:p>
        </p:txBody>
      </p:sp>
    </p:spTree>
    <p:extLst>
      <p:ext uri="{BB962C8B-B14F-4D97-AF65-F5344CB8AC3E}">
        <p14:creationId xmlns:p14="http://schemas.microsoft.com/office/powerpoint/2010/main" val="62573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667000"/>
            <a:ext cx="8745071" cy="3813352"/>
          </a:xfrm>
        </p:spPr>
        <p:txBody>
          <a:bodyPr/>
          <a:lstStyle/>
          <a:p>
            <a:pPr lvl="1">
              <a:buClr>
                <a:srgbClr val="FF9999"/>
              </a:buClr>
              <a:buNone/>
              <a:defRPr/>
            </a:pPr>
            <a:endParaRPr lang="en-US" sz="1600" dirty="0">
              <a:latin typeface="Georgia" panose="02040502050405020303" pitchFamily="18" charset="0"/>
            </a:endParaRPr>
          </a:p>
          <a:p>
            <a:pPr>
              <a:buNone/>
              <a:defRPr/>
            </a:pPr>
            <a:r>
              <a:rPr lang="en-US" sz="3200" b="0" dirty="0">
                <a:solidFill>
                  <a:schemeClr val="tx1"/>
                </a:solidFill>
                <a:latin typeface="+mn-lt"/>
                <a:sym typeface="Wingdings" panose="05000000000000000000" pitchFamily="2" charset="2"/>
              </a:rPr>
              <a:t> </a:t>
            </a:r>
            <a:r>
              <a:rPr lang="en-US" sz="3200" b="0" dirty="0" smtClean="0">
                <a:solidFill>
                  <a:schemeClr val="tx1"/>
                </a:solidFill>
                <a:latin typeface="+mn-lt"/>
                <a:sym typeface="Wingdings" panose="05000000000000000000" pitchFamily="2" charset="2"/>
              </a:rPr>
              <a:t>Guarantor With the Economic Wherewithal to             Pay if Called</a:t>
            </a:r>
          </a:p>
          <a:p>
            <a:pPr>
              <a:buNone/>
              <a:defRPr/>
            </a:pPr>
            <a:r>
              <a:rPr lang="en-US" sz="3200" b="0" dirty="0" smtClean="0">
                <a:solidFill>
                  <a:schemeClr val="tx1"/>
                </a:solidFill>
                <a:latin typeface="+mn-lt"/>
                <a:sym typeface="Wingdings" panose="05000000000000000000" pitchFamily="2" charset="2"/>
              </a:rPr>
              <a:t> Must be Paid if Business Implodes</a:t>
            </a:r>
          </a:p>
          <a:p>
            <a:pPr marL="0" indent="0">
              <a:buNone/>
              <a:defRPr/>
            </a:pPr>
            <a:r>
              <a:rPr lang="en-US" sz="3200" b="0" dirty="0">
                <a:solidFill>
                  <a:schemeClr val="tx1"/>
                </a:solidFill>
                <a:sym typeface="Wingdings" panose="05000000000000000000" pitchFamily="2" charset="2"/>
              </a:rPr>
              <a:t></a:t>
            </a:r>
            <a:r>
              <a:rPr lang="en-US" sz="3200" b="0" dirty="0" smtClean="0">
                <a:solidFill>
                  <a:schemeClr val="tx1"/>
                </a:solidFill>
                <a:latin typeface="+mn-lt"/>
                <a:sym typeface="Wingdings" panose="05000000000000000000" pitchFamily="2" charset="2"/>
              </a:rPr>
              <a:t> Need Not be for Full Amount of the Note</a:t>
            </a:r>
          </a:p>
          <a:p>
            <a:pPr marL="0" indent="0">
              <a:buNone/>
              <a:defRPr/>
            </a:pPr>
            <a:r>
              <a:rPr lang="en-US" sz="3200" b="0" dirty="0">
                <a:solidFill>
                  <a:schemeClr val="tx1"/>
                </a:solidFill>
                <a:sym typeface="Wingdings" panose="05000000000000000000" pitchFamily="2" charset="2"/>
              </a:rPr>
              <a:t> </a:t>
            </a:r>
            <a:r>
              <a:rPr lang="en-US" sz="3200" b="0" dirty="0" smtClean="0">
                <a:solidFill>
                  <a:schemeClr val="tx1"/>
                </a:solidFill>
                <a:latin typeface="+mn-lt"/>
                <a:sym typeface="Wingdings" panose="05000000000000000000" pitchFamily="2" charset="2"/>
              </a:rPr>
              <a:t>Meet Community Standards</a:t>
            </a:r>
          </a:p>
          <a:p>
            <a:pPr marL="0" indent="0">
              <a:buNone/>
              <a:defRPr/>
            </a:pPr>
            <a:r>
              <a:rPr lang="en-US" dirty="0" smtClean="0">
                <a:sym typeface="Wingdings" panose="05000000000000000000" pitchFamily="2" charset="2"/>
              </a:rPr>
              <a:t>	</a:t>
            </a:r>
            <a:endParaRPr lang="en-US" sz="2600" dirty="0">
              <a:sym typeface="Wingdings" panose="05000000000000000000" pitchFamily="2" charset="2"/>
            </a:endParaRPr>
          </a:p>
          <a:p>
            <a:pPr marL="0" indent="0">
              <a:buNone/>
              <a:defRPr/>
            </a:pPr>
            <a:r>
              <a:rPr lang="en-US" sz="2600" dirty="0" smtClean="0">
                <a:sym typeface="Wingdings" panose="05000000000000000000" pitchFamily="2" charset="2"/>
              </a:rPr>
              <a:t>	  </a:t>
            </a:r>
            <a:endParaRPr lang="en-US" sz="2600" b="0" dirty="0">
              <a:solidFill>
                <a:schemeClr val="tx1"/>
              </a:solidFill>
              <a:sym typeface="Wingdings" panose="05000000000000000000" pitchFamily="2" charset="2"/>
            </a:endParaRPr>
          </a:p>
        </p:txBody>
      </p:sp>
      <p:sp>
        <p:nvSpPr>
          <p:cNvPr id="5" name="Title 1"/>
          <p:cNvSpPr txBox="1">
            <a:spLocks/>
          </p:cNvSpPr>
          <p:nvPr/>
        </p:nvSpPr>
        <p:spPr>
          <a:xfrm>
            <a:off x="333935" y="533400"/>
            <a:ext cx="8382000" cy="66479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5000" dirty="0" smtClean="0"/>
              <a:t>GUARANTEES AS “SEED” MONEY</a:t>
            </a:r>
            <a:endParaRPr lang="en-US" sz="5000" dirty="0"/>
          </a:p>
        </p:txBody>
      </p:sp>
    </p:spTree>
    <p:extLst>
      <p:ext uri="{BB962C8B-B14F-4D97-AF65-F5344CB8AC3E}">
        <p14:creationId xmlns:p14="http://schemas.microsoft.com/office/powerpoint/2010/main" val="289445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895600"/>
            <a:ext cx="8269793" cy="1509713"/>
          </a:xfrm>
        </p:spPr>
        <p:txBody>
          <a:bodyPr vert="horz" wrap="square" lIns="91440" tIns="45720" rIns="91440" bIns="45720" numCol="1" anchorCtr="0" compatLnSpc="1">
            <a:prstTxWarp prst="textNoShape">
              <a:avLst/>
            </a:prstTxWarp>
          </a:bodyPr>
          <a:lstStyle/>
          <a:p>
            <a:pPr algn="ctr"/>
            <a:r>
              <a:rPr lang="en-US" sz="4800" b="1" dirty="0" smtClean="0">
                <a:latin typeface="+mj-lt"/>
              </a:rPr>
              <a:t>IMPORTANCE OF SITUS</a:t>
            </a:r>
            <a:r>
              <a:rPr lang="en-US" sz="7200" b="1" dirty="0" smtClean="0">
                <a:latin typeface="+mj-lt"/>
              </a:rPr>
              <a:t/>
            </a:r>
            <a:br>
              <a:rPr lang="en-US" sz="7200" b="1" dirty="0" smtClean="0">
                <a:latin typeface="+mj-lt"/>
              </a:rPr>
            </a:br>
            <a:endParaRPr lang="en-US" sz="6000" b="1" spc="-3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2895600"/>
            <a:ext cx="685800" cy="556351"/>
          </a:xfrm>
          <a:prstGeom prst="rect">
            <a:avLst/>
          </a:prstGeom>
        </p:spPr>
      </p:pic>
    </p:spTree>
    <p:extLst>
      <p:ext uri="{BB962C8B-B14F-4D97-AF65-F5344CB8AC3E}">
        <p14:creationId xmlns:p14="http://schemas.microsoft.com/office/powerpoint/2010/main" val="18900122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a:bodyPr>
          <a:lstStyle/>
          <a:p>
            <a:pPr algn="ctr" eaLnBrk="1" hangingPunct="1">
              <a:defRPr/>
            </a:pPr>
            <a:r>
              <a:rPr lang="en-US" sz="4400" dirty="0" smtClean="0"/>
              <a:t>WHY MOST LAWYERS STAY LOCAL?</a:t>
            </a:r>
            <a:endParaRPr lang="en-US" sz="4400" dirty="0" smtClean="0">
              <a:latin typeface="+mj-lt"/>
            </a:endParaRPr>
          </a:p>
        </p:txBody>
      </p:sp>
      <p:sp>
        <p:nvSpPr>
          <p:cNvPr id="53251" name="Rectangle 3"/>
          <p:cNvSpPr>
            <a:spLocks noGrp="1" noChangeArrowheads="1"/>
          </p:cNvSpPr>
          <p:nvPr>
            <p:ph idx="1"/>
          </p:nvPr>
        </p:nvSpPr>
        <p:spPr>
          <a:xfrm>
            <a:off x="228600" y="2362200"/>
            <a:ext cx="8229600" cy="5066002"/>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“My Client’s Want to Stay Local!”</a:t>
            </a: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Did You Ask the Client?</a:t>
            </a:r>
          </a:p>
          <a:p>
            <a:pPr>
              <a:buNone/>
              <a:defRPr/>
            </a:pPr>
            <a:r>
              <a:rPr lang="en-US" sz="2800" dirty="0" smtClean="0">
                <a:sym typeface="Wingdings" panose="05000000000000000000" pitchFamily="2" charset="2"/>
              </a:rPr>
              <a:t>		◊  Really?</a:t>
            </a:r>
          </a:p>
          <a:p>
            <a:pPr>
              <a:buNone/>
              <a:defRPr/>
            </a:pPr>
            <a:r>
              <a:rPr lang="en-US" sz="2800" dirty="0" smtClean="0">
                <a:sym typeface="Wingdings" panose="05000000000000000000" pitchFamily="2" charset="2"/>
              </a:rPr>
              <a:t>		◊  Then You Did Not Explain the State Disparities 		    Correctly</a:t>
            </a:r>
            <a:endParaRPr lang="en-US" sz="2800" dirty="0">
              <a:solidFill>
                <a:schemeClr val="tx1"/>
              </a:solidFill>
              <a:latin typeface="+mn-lt"/>
              <a:sym typeface="Wingdings" panose="05000000000000000000" pitchFamily="2" charset="2"/>
            </a:endParaRPr>
          </a:p>
          <a:p>
            <a:pPr>
              <a:buFont typeface="Wingdings" panose="05000000000000000000" pitchFamily="2" charset="2"/>
              <a:buChar char="q"/>
              <a:defRPr/>
            </a:pPr>
            <a:r>
              <a:rPr lang="en-US" dirty="0" smtClean="0">
                <a:solidFill>
                  <a:schemeClr val="tx1"/>
                </a:solidFill>
                <a:latin typeface="+mn-lt"/>
                <a:sym typeface="Wingdings" panose="05000000000000000000" pitchFamily="2" charset="2"/>
              </a:rPr>
              <a:t>Can Select the Best Laws of Different States      Provided Each Has Adequate Contacts</a:t>
            </a:r>
          </a:p>
          <a:p>
            <a:pPr>
              <a:buFont typeface="Wingdings" panose="05000000000000000000" pitchFamily="2" charset="2"/>
              <a:buChar char="q"/>
              <a:defRPr/>
            </a:pPr>
            <a:r>
              <a:rPr lang="en-US" dirty="0" smtClean="0">
                <a:sym typeface="Wingdings" panose="05000000000000000000" pitchFamily="2" charset="2"/>
              </a:rPr>
              <a:t>Can Rent Situs Cheaply</a:t>
            </a:r>
            <a:endParaRPr lang="en-US" dirty="0" smtClean="0">
              <a:solidFill>
                <a:schemeClr val="tx1"/>
              </a:solidFill>
              <a:latin typeface="+mn-lt"/>
              <a:sym typeface="Wingdings" panose="05000000000000000000" pitchFamily="2" charset="2"/>
            </a:endParaRPr>
          </a:p>
          <a:p>
            <a:pPr>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4000" dirty="0" smtClean="0">
              <a:latin typeface="Georgia" panose="02040502050405020303" pitchFamily="18" charset="0"/>
            </a:endParaRPr>
          </a:p>
        </p:txBody>
      </p:sp>
    </p:spTree>
    <p:extLst>
      <p:ext uri="{BB962C8B-B14F-4D97-AF65-F5344CB8AC3E}">
        <p14:creationId xmlns:p14="http://schemas.microsoft.com/office/powerpoint/2010/main" val="95775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85195" y="195805"/>
            <a:ext cx="8803230" cy="1661993"/>
          </a:xfrm>
        </p:spPr>
        <p:txBody>
          <a:bodyPr>
            <a:noAutofit/>
          </a:bodyPr>
          <a:lstStyle/>
          <a:p>
            <a:pPr algn="ctr" eaLnBrk="1" hangingPunct="1">
              <a:defRPr/>
            </a:pPr>
            <a:r>
              <a:rPr lang="en-US" sz="4400" dirty="0" smtClean="0">
                <a:latin typeface="+mj-lt"/>
              </a:rPr>
              <a:t>PRIMARY FACTORS IN SELECTING JURISDICTION</a:t>
            </a:r>
          </a:p>
        </p:txBody>
      </p:sp>
      <p:sp>
        <p:nvSpPr>
          <p:cNvPr id="119811" name="Rectangle 3"/>
          <p:cNvSpPr>
            <a:spLocks noGrp="1" noChangeArrowheads="1"/>
          </p:cNvSpPr>
          <p:nvPr>
            <p:ph idx="1"/>
          </p:nvPr>
        </p:nvSpPr>
        <p:spPr>
          <a:xfrm>
            <a:off x="0" y="2651310"/>
            <a:ext cx="8912225" cy="3607398"/>
          </a:xfrm>
        </p:spPr>
        <p:txBody>
          <a:bodyPr>
            <a:normAutofit fontScale="92500" lnSpcReduction="10000"/>
          </a:bodyPr>
          <a:lstStyle/>
          <a:p>
            <a:pPr eaLnBrk="1" hangingPunct="1">
              <a:lnSpc>
                <a:spcPct val="90000"/>
              </a:lnSpc>
              <a:buFont typeface="Wingdings" panose="05000000000000000000" pitchFamily="2" charset="2"/>
              <a:buNone/>
              <a:defRPr/>
            </a:pPr>
            <a:r>
              <a:rPr lang="en-US" sz="2800" dirty="0">
                <a:sym typeface="Wingdings" panose="05000000000000000000" pitchFamily="2" charset="2"/>
              </a:rPr>
              <a:t> </a:t>
            </a:r>
            <a:r>
              <a:rPr lang="en-US" sz="2800" dirty="0" smtClean="0">
                <a:sym typeface="Wingdings" panose="05000000000000000000" pitchFamily="2" charset="2"/>
              </a:rPr>
              <a:t> </a:t>
            </a:r>
            <a:r>
              <a:rPr lang="en-US" dirty="0" smtClean="0">
                <a:solidFill>
                  <a:schemeClr val="tx1"/>
                </a:solidFill>
                <a:sym typeface="Wingdings" panose="05000000000000000000" pitchFamily="2" charset="2"/>
              </a:rPr>
              <a:t>  RAP</a:t>
            </a:r>
          </a:p>
          <a:p>
            <a:pPr eaLnBrk="1" hangingPunct="1">
              <a:lnSpc>
                <a:spcPct val="130000"/>
              </a:lnSpc>
              <a:buFont typeface="Wingdings" panose="05000000000000000000" pitchFamily="2" charset="2"/>
              <a:buNone/>
              <a:defRPr/>
            </a:pPr>
            <a:r>
              <a:rPr lang="en-US" dirty="0">
                <a:sym typeface="Wingdings" panose="05000000000000000000" pitchFamily="2" charset="2"/>
              </a:rPr>
              <a:t> </a:t>
            </a:r>
            <a:r>
              <a:rPr lang="en-US" dirty="0" smtClean="0">
                <a:sym typeface="Wingdings" panose="05000000000000000000" pitchFamily="2" charset="2"/>
              </a:rPr>
              <a:t> </a:t>
            </a:r>
            <a:r>
              <a:rPr lang="en-US" dirty="0" smtClean="0">
                <a:solidFill>
                  <a:schemeClr val="tx1"/>
                </a:solidFill>
                <a:sym typeface="Wingdings" panose="05000000000000000000" pitchFamily="2" charset="2"/>
              </a:rPr>
              <a:t>  Creditor Protection Laws</a:t>
            </a:r>
          </a:p>
          <a:p>
            <a:pPr>
              <a:lnSpc>
                <a:spcPct val="130000"/>
              </a:lnSpc>
              <a:buNone/>
              <a:defRPr/>
            </a:pPr>
            <a:r>
              <a:rPr lang="en-US" sz="3000" dirty="0" smtClean="0">
                <a:solidFill>
                  <a:schemeClr val="tx1"/>
                </a:solidFill>
                <a:sym typeface="Wingdings" panose="05000000000000000000" pitchFamily="2" charset="2"/>
              </a:rPr>
              <a:t>		◊  No “Exception Creditors”</a:t>
            </a:r>
          </a:p>
          <a:p>
            <a:pPr eaLnBrk="1" hangingPunct="1">
              <a:lnSpc>
                <a:spcPct val="130000"/>
              </a:lnSpc>
              <a:buFont typeface="Wingdings" panose="05000000000000000000" pitchFamily="2" charset="2"/>
              <a:buNone/>
              <a:defRPr/>
            </a:pPr>
            <a:r>
              <a:rPr lang="en-US" dirty="0">
                <a:sym typeface="Wingdings" panose="05000000000000000000" pitchFamily="2" charset="2"/>
              </a:rPr>
              <a:t> </a:t>
            </a:r>
            <a:r>
              <a:rPr lang="en-US" dirty="0" smtClean="0">
                <a:sym typeface="Wingdings" panose="05000000000000000000" pitchFamily="2" charset="2"/>
              </a:rPr>
              <a:t> </a:t>
            </a:r>
            <a:r>
              <a:rPr lang="en-US" dirty="0" smtClean="0">
                <a:solidFill>
                  <a:schemeClr val="tx1"/>
                </a:solidFill>
                <a:sym typeface="Wingdings" panose="05000000000000000000" pitchFamily="2" charset="2"/>
              </a:rPr>
              <a:t>  No State Income Taxes</a:t>
            </a:r>
          </a:p>
          <a:p>
            <a:pPr eaLnBrk="1" hangingPunct="1">
              <a:lnSpc>
                <a:spcPct val="130000"/>
              </a:lnSpc>
              <a:buFont typeface="Wingdings" panose="05000000000000000000" pitchFamily="2" charset="2"/>
              <a:buNone/>
              <a:defRPr/>
            </a:pPr>
            <a:r>
              <a:rPr lang="en-US" dirty="0">
                <a:sym typeface="Wingdings" panose="05000000000000000000" pitchFamily="2" charset="2"/>
              </a:rPr>
              <a:t> </a:t>
            </a:r>
            <a:r>
              <a:rPr lang="en-US" dirty="0" smtClean="0">
                <a:sym typeface="Wingdings" panose="05000000000000000000" pitchFamily="2" charset="2"/>
              </a:rPr>
              <a:t> </a:t>
            </a:r>
            <a:r>
              <a:rPr lang="en-US" dirty="0" smtClean="0">
                <a:solidFill>
                  <a:schemeClr val="tx1"/>
                </a:solidFill>
                <a:sym typeface="Wingdings" panose="05000000000000000000" pitchFamily="2" charset="2"/>
              </a:rPr>
              <a:t>  Cost of Renting Jurisdiction</a:t>
            </a:r>
          </a:p>
          <a:p>
            <a:pPr eaLnBrk="1" hangingPunct="1">
              <a:lnSpc>
                <a:spcPct val="130000"/>
              </a:lnSpc>
              <a:buFont typeface="Wingdings" panose="05000000000000000000" pitchFamily="2" charset="2"/>
              <a:buNone/>
              <a:defRPr/>
            </a:pPr>
            <a:r>
              <a:rPr lang="en-US" dirty="0">
                <a:sym typeface="Wingdings" panose="05000000000000000000" pitchFamily="2" charset="2"/>
              </a:rPr>
              <a:t> </a:t>
            </a:r>
            <a:r>
              <a:rPr lang="en-US" dirty="0" smtClean="0">
                <a:sym typeface="Wingdings" panose="05000000000000000000" pitchFamily="2" charset="2"/>
              </a:rPr>
              <a:t> </a:t>
            </a:r>
            <a:r>
              <a:rPr lang="en-US" dirty="0" smtClean="0">
                <a:solidFill>
                  <a:schemeClr val="tx1"/>
                </a:solidFill>
                <a:sym typeface="Wingdings" panose="05000000000000000000" pitchFamily="2" charset="2"/>
              </a:rPr>
              <a:t>  Cooperation of Situs Trustee</a:t>
            </a:r>
          </a:p>
        </p:txBody>
      </p:sp>
    </p:spTree>
    <p:extLst>
      <p:ext uri="{BB962C8B-B14F-4D97-AF65-F5344CB8AC3E}">
        <p14:creationId xmlns:p14="http://schemas.microsoft.com/office/powerpoint/2010/main" val="428901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26" name="AutoShape 118"/>
          <p:cNvSpPr>
            <a:spLocks noChangeArrowheads="1"/>
          </p:cNvSpPr>
          <p:nvPr/>
        </p:nvSpPr>
        <p:spPr bwMode="auto">
          <a:xfrm>
            <a:off x="5791200" y="866410"/>
            <a:ext cx="2286000" cy="1524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850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524" name="AutoShape 116"/>
          <p:cNvSpPr>
            <a:spLocks noChangeArrowheads="1"/>
          </p:cNvSpPr>
          <p:nvPr/>
        </p:nvSpPr>
        <p:spPr bwMode="auto">
          <a:xfrm>
            <a:off x="1066800" y="866410"/>
            <a:ext cx="2286000" cy="1524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85001"/>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10" name="AutoShape 2"/>
          <p:cNvSpPr>
            <a:spLocks noChangeArrowheads="1"/>
          </p:cNvSpPr>
          <p:nvPr/>
        </p:nvSpPr>
        <p:spPr bwMode="auto">
          <a:xfrm>
            <a:off x="4800600" y="4876800"/>
            <a:ext cx="1219200" cy="1066800"/>
          </a:xfrm>
          <a:prstGeom prst="flowChartAlternate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11" name="AutoShape 3"/>
          <p:cNvSpPr>
            <a:spLocks noChangeArrowheads="1"/>
          </p:cNvSpPr>
          <p:nvPr/>
        </p:nvSpPr>
        <p:spPr bwMode="auto">
          <a:xfrm>
            <a:off x="1600200" y="4876800"/>
            <a:ext cx="1295400" cy="1066800"/>
          </a:xfrm>
          <a:prstGeom prst="flowChartAlternateProcess">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16" name="AutoShape 8"/>
          <p:cNvSpPr>
            <a:spLocks noChangeArrowheads="1"/>
          </p:cNvSpPr>
          <p:nvPr/>
        </p:nvSpPr>
        <p:spPr bwMode="auto">
          <a:xfrm>
            <a:off x="3733800" y="1066800"/>
            <a:ext cx="1676400" cy="762000"/>
          </a:xfrm>
          <a:prstGeom prst="flowChartAlternateProcess">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17" name="Text Box 9"/>
          <p:cNvSpPr txBox="1">
            <a:spLocks noChangeArrowheads="1"/>
          </p:cNvSpPr>
          <p:nvPr/>
        </p:nvSpPr>
        <p:spPr bwMode="auto">
          <a:xfrm>
            <a:off x="3699049" y="1107491"/>
            <a:ext cx="1828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000" b="1" dirty="0">
                <a:solidFill>
                  <a:srgbClr val="000000"/>
                </a:solidFill>
                <a:ea typeface="ＭＳ Ｐゴシック" panose="020B0600070205080204" pitchFamily="34" charset="-128"/>
              </a:rPr>
              <a:t>TRUST FOR CHILD</a:t>
            </a:r>
          </a:p>
        </p:txBody>
      </p:sp>
      <p:sp>
        <p:nvSpPr>
          <p:cNvPr id="17419" name="AutoShape 11"/>
          <p:cNvSpPr>
            <a:spLocks noChangeArrowheads="1"/>
          </p:cNvSpPr>
          <p:nvPr/>
        </p:nvSpPr>
        <p:spPr bwMode="auto">
          <a:xfrm>
            <a:off x="304800" y="4876800"/>
            <a:ext cx="1219200" cy="1066800"/>
          </a:xfrm>
          <a:prstGeom prst="flowChartAlternateProcess">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21" name="Text Box 13"/>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22" name="Text Box 14"/>
          <p:cNvSpPr txBox="1">
            <a:spLocks noChangeArrowheads="1"/>
          </p:cNvSpPr>
          <p:nvPr/>
        </p:nvSpPr>
        <p:spPr bwMode="auto">
          <a:xfrm>
            <a:off x="1600200" y="50927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B</a:t>
            </a:r>
          </a:p>
        </p:txBody>
      </p:sp>
      <p:sp>
        <p:nvSpPr>
          <p:cNvPr id="17430" name="AutoShape 22"/>
          <p:cNvSpPr>
            <a:spLocks noChangeArrowheads="1"/>
          </p:cNvSpPr>
          <p:nvPr/>
        </p:nvSpPr>
        <p:spPr bwMode="auto">
          <a:xfrm>
            <a:off x="6096000" y="4876800"/>
            <a:ext cx="1295400" cy="1066800"/>
          </a:xfrm>
          <a:prstGeom prst="flowChartAlternateProcess">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31" name="AutoShape 23"/>
          <p:cNvSpPr>
            <a:spLocks noChangeArrowheads="1"/>
          </p:cNvSpPr>
          <p:nvPr/>
        </p:nvSpPr>
        <p:spPr bwMode="auto">
          <a:xfrm>
            <a:off x="4800600" y="4876800"/>
            <a:ext cx="1219200" cy="1066800"/>
          </a:xfrm>
          <a:prstGeom prst="flowChartAlternateProcess">
            <a:avLst/>
          </a:prstGeom>
          <a:noFill/>
          <a:ln w="9525">
            <a:solidFill>
              <a:srgbClr val="000000"/>
            </a:solidFill>
            <a:miter lim="800000"/>
            <a:headEnd/>
            <a:tailEnd/>
          </a:ln>
          <a:effectLst/>
          <a:extLst>
            <a:ext uri="{909E8E84-426E-40DD-AFC4-6F175D3DCCD1}">
              <a14:hiddenFill xmlns:a14="http://schemas.microsoft.com/office/drawing/2010/main">
                <a:solidFill>
                  <a:srgbClr val="33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32" name="AutoShape 24"/>
          <p:cNvSpPr>
            <a:spLocks noChangeArrowheads="1"/>
          </p:cNvSpPr>
          <p:nvPr/>
        </p:nvSpPr>
        <p:spPr bwMode="auto">
          <a:xfrm>
            <a:off x="7467600" y="4876800"/>
            <a:ext cx="1219200" cy="1066800"/>
          </a:xfrm>
          <a:prstGeom prst="flowChartAlternateProcess">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34" name="Line 26"/>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36" name="Line 28"/>
          <p:cNvSpPr>
            <a:spLocks noChangeShapeType="1"/>
          </p:cNvSpPr>
          <p:nvPr/>
        </p:nvSpPr>
        <p:spPr bwMode="auto">
          <a:xfrm>
            <a:off x="7772400" y="3505200"/>
            <a:ext cx="45720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37" name="Line 29"/>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39" name="Text Box 31"/>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42" name="Text Box 34"/>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46" name="Text Box 38"/>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50" name="Text Box 42"/>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55" name="Text Box 47"/>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61" name="Text Box 53"/>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62" name="Line 54"/>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68" name="Text Box 60"/>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69" name="Line 61"/>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70" name="Line 62"/>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76" name="Text Box 68"/>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77" name="Line 69"/>
          <p:cNvSpPr>
            <a:spLocks noChangeShapeType="1"/>
          </p:cNvSpPr>
          <p:nvPr/>
        </p:nvSpPr>
        <p:spPr bwMode="auto">
          <a:xfrm>
            <a:off x="7772400" y="3505200"/>
            <a:ext cx="45720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78" name="Line 70"/>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79" name="Line 71"/>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85" name="Text Box 77"/>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86" name="Text Box 78"/>
          <p:cNvSpPr txBox="1">
            <a:spLocks noChangeArrowheads="1"/>
          </p:cNvSpPr>
          <p:nvPr/>
        </p:nvSpPr>
        <p:spPr bwMode="auto">
          <a:xfrm>
            <a:off x="7467600" y="507365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F</a:t>
            </a:r>
          </a:p>
        </p:txBody>
      </p:sp>
      <p:sp>
        <p:nvSpPr>
          <p:cNvPr id="17487" name="Line 79"/>
          <p:cNvSpPr>
            <a:spLocks noChangeShapeType="1"/>
          </p:cNvSpPr>
          <p:nvPr/>
        </p:nvSpPr>
        <p:spPr bwMode="auto">
          <a:xfrm>
            <a:off x="7772400" y="3505200"/>
            <a:ext cx="45720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88" name="Line 80"/>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89" name="Line 81"/>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95" name="Text Box 87"/>
          <p:cNvSpPr txBox="1">
            <a:spLocks noChangeArrowheads="1"/>
          </p:cNvSpPr>
          <p:nvPr/>
        </p:nvSpPr>
        <p:spPr bwMode="auto">
          <a:xfrm>
            <a:off x="1371600" y="23622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dirty="0">
                <a:latin typeface="Arial Black" panose="020B0A04020102020204" pitchFamily="34" charset="0"/>
                <a:ea typeface="ＭＳ Ｐゴシック" panose="020B0600070205080204" pitchFamily="34" charset="-128"/>
              </a:rPr>
              <a:t>GRANDCHILD #1</a:t>
            </a:r>
          </a:p>
        </p:txBody>
      </p:sp>
      <p:sp>
        <p:nvSpPr>
          <p:cNvPr id="17496" name="Line 88"/>
          <p:cNvSpPr>
            <a:spLocks noChangeShapeType="1"/>
          </p:cNvSpPr>
          <p:nvPr/>
        </p:nvSpPr>
        <p:spPr bwMode="auto">
          <a:xfrm>
            <a:off x="7772400" y="3505200"/>
            <a:ext cx="45720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97" name="Line 89"/>
          <p:cNvSpPr>
            <a:spLocks noChangeShapeType="1"/>
          </p:cNvSpPr>
          <p:nvPr/>
        </p:nvSpPr>
        <p:spPr bwMode="auto">
          <a:xfrm flipH="1">
            <a:off x="6781800" y="3581400"/>
            <a:ext cx="0" cy="12192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98" name="Line 90"/>
          <p:cNvSpPr>
            <a:spLocks noChangeShapeType="1"/>
          </p:cNvSpPr>
          <p:nvPr/>
        </p:nvSpPr>
        <p:spPr bwMode="auto">
          <a:xfrm flipH="1">
            <a:off x="5410200" y="3429000"/>
            <a:ext cx="457200" cy="1295400"/>
          </a:xfrm>
          <a:prstGeom prst="line">
            <a:avLst/>
          </a:prstGeom>
          <a:noFill/>
          <a:ln w="127000">
            <a:solidFill>
              <a:srgbClr val="C0C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05" name="Text Box 97"/>
          <p:cNvSpPr txBox="1">
            <a:spLocks noChangeArrowheads="1"/>
          </p:cNvSpPr>
          <p:nvPr/>
        </p:nvSpPr>
        <p:spPr bwMode="auto">
          <a:xfrm>
            <a:off x="4800600" y="50927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D</a:t>
            </a:r>
          </a:p>
        </p:txBody>
      </p:sp>
      <p:sp>
        <p:nvSpPr>
          <p:cNvPr id="17506" name="Text Box 98"/>
          <p:cNvSpPr txBox="1">
            <a:spLocks noChangeArrowheads="1"/>
          </p:cNvSpPr>
          <p:nvPr/>
        </p:nvSpPr>
        <p:spPr bwMode="auto">
          <a:xfrm>
            <a:off x="6096000" y="50927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E</a:t>
            </a:r>
          </a:p>
        </p:txBody>
      </p:sp>
      <p:sp>
        <p:nvSpPr>
          <p:cNvPr id="17507" name="Line 99"/>
          <p:cNvSpPr>
            <a:spLocks noChangeShapeType="1"/>
          </p:cNvSpPr>
          <p:nvPr/>
        </p:nvSpPr>
        <p:spPr bwMode="auto">
          <a:xfrm>
            <a:off x="7772400" y="3505200"/>
            <a:ext cx="457200" cy="12192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08" name="Line 100"/>
          <p:cNvSpPr>
            <a:spLocks noChangeShapeType="1"/>
          </p:cNvSpPr>
          <p:nvPr/>
        </p:nvSpPr>
        <p:spPr bwMode="auto">
          <a:xfrm flipH="1">
            <a:off x="6781800" y="3581400"/>
            <a:ext cx="0" cy="1219200"/>
          </a:xfrm>
          <a:prstGeom prst="line">
            <a:avLst/>
          </a:prstGeom>
          <a:noFill/>
          <a:ln w="1270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09" name="Line 101"/>
          <p:cNvSpPr>
            <a:spLocks noChangeShapeType="1"/>
          </p:cNvSpPr>
          <p:nvPr/>
        </p:nvSpPr>
        <p:spPr bwMode="auto">
          <a:xfrm flipH="1">
            <a:off x="5410200" y="3419475"/>
            <a:ext cx="457200" cy="12954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13" name="AutoShape 105"/>
          <p:cNvSpPr>
            <a:spLocks noChangeArrowheads="1"/>
          </p:cNvSpPr>
          <p:nvPr/>
        </p:nvSpPr>
        <p:spPr bwMode="auto">
          <a:xfrm>
            <a:off x="6096000" y="2438400"/>
            <a:ext cx="1676400" cy="1066800"/>
          </a:xfrm>
          <a:prstGeom prst="flowChartAlternateProcess">
            <a:avLst/>
          </a:prstGeom>
          <a:solidFill>
            <a:schemeClr val="accent2">
              <a:lumMod val="60000"/>
              <a:lumOff val="40000"/>
            </a:schemeClr>
          </a:solidFill>
          <a:ln w="9525">
            <a:solidFill>
              <a:srgbClr val="000000"/>
            </a:solidFill>
            <a:miter lim="800000"/>
            <a:headEnd/>
            <a:tailEnd/>
          </a:ln>
          <a:effectLst/>
          <a:extLst/>
        </p:spPr>
        <p:txBody>
          <a:bodyPr wrap="none" anchor="ctr"/>
          <a:lstStyle/>
          <a:p>
            <a:endParaRPr lang="en-US" dirty="0"/>
          </a:p>
        </p:txBody>
      </p:sp>
      <p:sp>
        <p:nvSpPr>
          <p:cNvPr id="17514" name="Text Box 106"/>
          <p:cNvSpPr txBox="1">
            <a:spLocks noChangeArrowheads="1"/>
          </p:cNvSpPr>
          <p:nvPr/>
        </p:nvSpPr>
        <p:spPr bwMode="auto">
          <a:xfrm>
            <a:off x="6096000" y="2790825"/>
            <a:ext cx="167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dirty="0">
                <a:solidFill>
                  <a:srgbClr val="000000"/>
                </a:solidFill>
                <a:ea typeface="ＭＳ Ｐゴシック" panose="020B0600070205080204" pitchFamily="34" charset="-128"/>
              </a:rPr>
              <a:t>GRANDCHILD #2</a:t>
            </a:r>
          </a:p>
        </p:txBody>
      </p:sp>
      <p:sp>
        <p:nvSpPr>
          <p:cNvPr id="17515" name="AutoShape 107"/>
          <p:cNvSpPr>
            <a:spLocks noChangeArrowheads="1"/>
          </p:cNvSpPr>
          <p:nvPr/>
        </p:nvSpPr>
        <p:spPr bwMode="auto">
          <a:xfrm>
            <a:off x="1371600" y="2438400"/>
            <a:ext cx="1676400" cy="1066800"/>
          </a:xfrm>
          <a:prstGeom prst="flowChartAlternateProcess">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516" name="Text Box 108"/>
          <p:cNvSpPr txBox="1">
            <a:spLocks noChangeArrowheads="1"/>
          </p:cNvSpPr>
          <p:nvPr/>
        </p:nvSpPr>
        <p:spPr bwMode="auto">
          <a:xfrm>
            <a:off x="1409700" y="2790825"/>
            <a:ext cx="167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GRANDCHILD #1</a:t>
            </a:r>
          </a:p>
        </p:txBody>
      </p:sp>
      <p:sp>
        <p:nvSpPr>
          <p:cNvPr id="17518" name="Text Box 110"/>
          <p:cNvSpPr txBox="1">
            <a:spLocks noChangeArrowheads="1"/>
          </p:cNvSpPr>
          <p:nvPr/>
        </p:nvSpPr>
        <p:spPr bwMode="auto">
          <a:xfrm>
            <a:off x="381000" y="5092700"/>
            <a:ext cx="114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A</a:t>
            </a:r>
          </a:p>
        </p:txBody>
      </p:sp>
      <p:sp>
        <p:nvSpPr>
          <p:cNvPr id="17519" name="AutoShape 111"/>
          <p:cNvSpPr>
            <a:spLocks noChangeArrowheads="1"/>
          </p:cNvSpPr>
          <p:nvPr/>
        </p:nvSpPr>
        <p:spPr bwMode="auto">
          <a:xfrm>
            <a:off x="2971800" y="4876800"/>
            <a:ext cx="1219200" cy="1066800"/>
          </a:xfrm>
          <a:prstGeom prst="flowChartAlternateProcess">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520" name="Text Box 112"/>
          <p:cNvSpPr txBox="1">
            <a:spLocks noChangeArrowheads="1"/>
          </p:cNvSpPr>
          <p:nvPr/>
        </p:nvSpPr>
        <p:spPr bwMode="auto">
          <a:xfrm>
            <a:off x="2971800" y="50927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000000"/>
                </a:solidFill>
                <a:ea typeface="ＭＳ Ｐゴシック" panose="020B0600070205080204" pitchFamily="34" charset="-128"/>
              </a:rPr>
              <a:t>GGC C</a:t>
            </a:r>
          </a:p>
        </p:txBody>
      </p:sp>
      <p:sp>
        <p:nvSpPr>
          <p:cNvPr id="17521" name="Rectangle 113"/>
          <p:cNvSpPr>
            <a:spLocks noChangeArrowheads="1"/>
          </p:cNvSpPr>
          <p:nvPr/>
        </p:nvSpPr>
        <p:spPr bwMode="auto">
          <a:xfrm>
            <a:off x="457200" y="5943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dirty="0">
                <a:latin typeface="+mn-lt"/>
                <a:ea typeface="ＭＳ Ｐゴシック" panose="020B0600070205080204" pitchFamily="34" charset="-128"/>
                <a:sym typeface="Wingdings" panose="05000000000000000000" pitchFamily="2" charset="2"/>
              </a:rPr>
              <a:t>And so on, all Subject to Amendment through a Power of Appointment by the Senior Generations. </a:t>
            </a:r>
          </a:p>
        </p:txBody>
      </p:sp>
      <p:sp>
        <p:nvSpPr>
          <p:cNvPr id="17523" name="Text Box 115"/>
          <p:cNvSpPr txBox="1">
            <a:spLocks noChangeArrowheads="1"/>
          </p:cNvSpPr>
          <p:nvPr/>
        </p:nvSpPr>
        <p:spPr bwMode="auto">
          <a:xfrm>
            <a:off x="990600" y="1143000"/>
            <a:ext cx="2438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5400" b="1" dirty="0">
                <a:ea typeface="ＭＳ Ｐゴシック" panose="020B0600070205080204" pitchFamily="34" charset="-128"/>
              </a:rPr>
              <a:t>IRS</a:t>
            </a:r>
          </a:p>
        </p:txBody>
      </p:sp>
      <p:sp>
        <p:nvSpPr>
          <p:cNvPr id="17525" name="Text Box 117"/>
          <p:cNvSpPr txBox="1">
            <a:spLocks noChangeArrowheads="1"/>
          </p:cNvSpPr>
          <p:nvPr/>
        </p:nvSpPr>
        <p:spPr bwMode="auto">
          <a:xfrm>
            <a:off x="5715000" y="1104718"/>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dirty="0">
                <a:ea typeface="ＭＳ Ｐゴシック" panose="020B0600070205080204" pitchFamily="34" charset="-128"/>
              </a:rPr>
              <a:t>OTHER PREDATORS</a:t>
            </a:r>
          </a:p>
        </p:txBody>
      </p:sp>
      <p:sp>
        <p:nvSpPr>
          <p:cNvPr id="17532" name="Line 124"/>
          <p:cNvSpPr>
            <a:spLocks noChangeShapeType="1"/>
          </p:cNvSpPr>
          <p:nvPr/>
        </p:nvSpPr>
        <p:spPr bwMode="auto">
          <a:xfrm flipH="1">
            <a:off x="838200" y="3581400"/>
            <a:ext cx="457200" cy="12192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33" name="Line 125"/>
          <p:cNvSpPr>
            <a:spLocks noChangeShapeType="1"/>
          </p:cNvSpPr>
          <p:nvPr/>
        </p:nvSpPr>
        <p:spPr bwMode="auto">
          <a:xfrm flipH="1">
            <a:off x="3124200" y="1905000"/>
            <a:ext cx="1143000" cy="11430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34" name="Line 126"/>
          <p:cNvSpPr>
            <a:spLocks noChangeShapeType="1"/>
          </p:cNvSpPr>
          <p:nvPr/>
        </p:nvSpPr>
        <p:spPr bwMode="auto">
          <a:xfrm>
            <a:off x="4800600" y="1905000"/>
            <a:ext cx="1219200" cy="11430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35" name="Line 127"/>
          <p:cNvSpPr>
            <a:spLocks noChangeShapeType="1"/>
          </p:cNvSpPr>
          <p:nvPr/>
        </p:nvSpPr>
        <p:spPr bwMode="auto">
          <a:xfrm flipH="1">
            <a:off x="6781800" y="3581400"/>
            <a:ext cx="0" cy="12192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538" name="AutoShape 130"/>
          <p:cNvSpPr>
            <a:spLocks noChangeArrowheads="1"/>
          </p:cNvSpPr>
          <p:nvPr/>
        </p:nvSpPr>
        <p:spPr bwMode="auto">
          <a:xfrm>
            <a:off x="2133600" y="3581400"/>
            <a:ext cx="228600" cy="1219200"/>
          </a:xfrm>
          <a:prstGeom prst="downArrow">
            <a:avLst>
              <a:gd name="adj1" fmla="val 50000"/>
              <a:gd name="adj2" fmla="val 133333"/>
            </a:avLst>
          </a:prstGeom>
          <a:solidFill>
            <a:schemeClr val="tx1"/>
          </a:solidFill>
          <a:ln w="9525">
            <a:solidFill>
              <a:schemeClr val="tx1"/>
            </a:solidFill>
            <a:miter lim="800000"/>
            <a:headEnd/>
            <a:tailEnd/>
          </a:ln>
          <a:effectLst/>
          <a:extLst/>
        </p:spPr>
        <p:txBody>
          <a:bodyPr wrap="none" anchor="ctr"/>
          <a:lstStyle/>
          <a:p>
            <a:endParaRPr lang="en-US" dirty="0"/>
          </a:p>
        </p:txBody>
      </p:sp>
      <p:sp>
        <p:nvSpPr>
          <p:cNvPr id="17542" name="Line 134"/>
          <p:cNvSpPr>
            <a:spLocks noChangeShapeType="1"/>
          </p:cNvSpPr>
          <p:nvPr/>
        </p:nvSpPr>
        <p:spPr bwMode="auto">
          <a:xfrm>
            <a:off x="3238500" y="3560435"/>
            <a:ext cx="533400" cy="11430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2" name="Title 1"/>
          <p:cNvSpPr>
            <a:spLocks noGrp="1"/>
          </p:cNvSpPr>
          <p:nvPr>
            <p:ph type="title"/>
          </p:nvPr>
        </p:nvSpPr>
        <p:spPr>
          <a:xfrm>
            <a:off x="381000" y="230188"/>
            <a:ext cx="8382000" cy="747897"/>
          </a:xfrm>
        </p:spPr>
        <p:txBody>
          <a:bodyPr>
            <a:normAutofit/>
          </a:bodyPr>
          <a:lstStyle/>
          <a:p>
            <a:pPr algn="ctr"/>
            <a:r>
              <a:rPr lang="en-US" sz="5400" dirty="0" smtClean="0">
                <a:latin typeface="+mj-lt"/>
              </a:rPr>
              <a:t>RECYCLE</a:t>
            </a:r>
            <a:endParaRPr lang="en-US" sz="5400" dirty="0">
              <a:latin typeface="+mj-lt"/>
            </a:endParaRPr>
          </a:p>
        </p:txBody>
      </p:sp>
    </p:spTree>
    <p:extLst>
      <p:ext uri="{BB962C8B-B14F-4D97-AF65-F5344CB8AC3E}">
        <p14:creationId xmlns:p14="http://schemas.microsoft.com/office/powerpoint/2010/main" val="152720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133600"/>
            <a:ext cx="8763000" cy="1509713"/>
          </a:xfrm>
        </p:spPr>
        <p:txBody>
          <a:bodyPr vert="horz" wrap="square" lIns="91440" tIns="45720" rIns="91440" bIns="45720" numCol="1" anchorCtr="0" compatLnSpc="1">
            <a:prstTxWarp prst="textNoShape">
              <a:avLst/>
            </a:prstTxWarp>
          </a:bodyPr>
          <a:lstStyle/>
          <a:p>
            <a:pPr marL="0" indent="0" algn="ctr">
              <a:buNone/>
            </a:pPr>
            <a:r>
              <a:rPr lang="en-US" sz="4400" b="1" dirty="0">
                <a:latin typeface="+mj-lt"/>
                <a:sym typeface="Wingdings" panose="05000000000000000000" pitchFamily="2" charset="2"/>
              </a:rPr>
              <a:t> </a:t>
            </a:r>
            <a:r>
              <a:rPr lang="en-US" sz="4400" b="1" dirty="0" smtClean="0">
                <a:latin typeface="+mj-lt"/>
                <a:sym typeface="Wingdings" panose="05000000000000000000" pitchFamily="2" charset="2"/>
              </a:rPr>
              <a:t/>
            </a:r>
            <a:br>
              <a:rPr lang="en-US" sz="4400" b="1" dirty="0" smtClean="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800" b="1" dirty="0" smtClean="0">
                <a:latin typeface="+mj-lt"/>
                <a:sym typeface="Wingdings" panose="05000000000000000000" pitchFamily="2" charset="2"/>
              </a:rPr>
              <a:t>CONTROLS</a:t>
            </a: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4400" b="1" dirty="0">
                <a:latin typeface="+mj-lt"/>
                <a:sym typeface="Wingdings" panose="05000000000000000000" pitchFamily="2" charset="2"/>
              </a:rPr>
              <a:t/>
            </a:r>
            <a:br>
              <a:rPr lang="en-US" sz="4400" b="1" dirty="0">
                <a:latin typeface="+mj-lt"/>
                <a:sym typeface="Wingdings" panose="05000000000000000000" pitchFamily="2" charset="2"/>
              </a:rPr>
            </a:br>
            <a:r>
              <a:rPr lang="en-US" sz="3400" b="1" dirty="0">
                <a:latin typeface="+mj-lt"/>
              </a:rPr>
              <a:t>“OWN NOTHING, </a:t>
            </a:r>
            <a:r>
              <a:rPr lang="en-US" sz="3400" b="1" dirty="0" smtClean="0">
                <a:latin typeface="+mj-lt"/>
              </a:rPr>
              <a:t>BUT CONTROL </a:t>
            </a:r>
            <a:r>
              <a:rPr lang="en-US" sz="3400" b="1" dirty="0">
                <a:latin typeface="+mj-lt"/>
              </a:rPr>
              <a:t>EVERYTHING”*</a:t>
            </a:r>
            <a:endParaRPr lang="en-US" sz="3400" b="1" dirty="0">
              <a:latin typeface="+mj-lt"/>
              <a:sym typeface="Wingdings" panose="05000000000000000000" pitchFamily="2" charset="2"/>
            </a:endParaRPr>
          </a:p>
        </p:txBody>
      </p:sp>
      <p:sp>
        <p:nvSpPr>
          <p:cNvPr id="5" name="TextBox 4"/>
          <p:cNvSpPr txBox="1"/>
          <p:nvPr/>
        </p:nvSpPr>
        <p:spPr>
          <a:xfrm>
            <a:off x="76200" y="6248400"/>
            <a:ext cx="8001000" cy="369332"/>
          </a:xfrm>
          <a:prstGeom prst="rect">
            <a:avLst/>
          </a:prstGeom>
          <a:noFill/>
        </p:spPr>
        <p:txBody>
          <a:bodyPr wrap="square" rtlCol="0">
            <a:spAutoFit/>
          </a:bodyPr>
          <a:lstStyle/>
          <a:p>
            <a:r>
              <a:rPr lang="en-US" dirty="0" smtClean="0"/>
              <a:t>*Quote </a:t>
            </a:r>
            <a:r>
              <a:rPr lang="en-US" dirty="0"/>
              <a:t>attributable to John D. Rockefeller</a:t>
            </a:r>
          </a:p>
        </p:txBody>
      </p:sp>
      <p:sp>
        <p:nvSpPr>
          <p:cNvPr id="6" name="TextBox 5"/>
          <p:cNvSpPr txBox="1"/>
          <p:nvPr/>
        </p:nvSpPr>
        <p:spPr>
          <a:xfrm>
            <a:off x="533400" y="304800"/>
            <a:ext cx="6705600" cy="369332"/>
          </a:xfrm>
          <a:prstGeom prst="rect">
            <a:avLst/>
          </a:prstGeom>
          <a:noFill/>
        </p:spPr>
        <p:txBody>
          <a:bodyPr wrap="square" rtlCol="0">
            <a:spAutoFit/>
          </a:bodyPr>
          <a:lstStyle/>
          <a:p>
            <a:r>
              <a:rPr lang="en-US" dirty="0" smtClean="0"/>
              <a:t>PLANNING IDEAS    WISH LIST #1, #2 AND #3</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41167"/>
            <a:ext cx="612144" cy="496598"/>
          </a:xfrm>
          <a:prstGeom prst="rect">
            <a:avLst/>
          </a:prstGeom>
        </p:spPr>
      </p:pic>
    </p:spTree>
    <p:extLst>
      <p:ext uri="{BB962C8B-B14F-4D97-AF65-F5344CB8AC3E}">
        <p14:creationId xmlns:p14="http://schemas.microsoft.com/office/powerpoint/2010/main" val="3249663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fontScale="90000"/>
          </a:bodyPr>
          <a:lstStyle/>
          <a:p>
            <a:pPr algn="ctr" eaLnBrk="1" hangingPunct="1">
              <a:defRPr/>
            </a:pPr>
            <a:r>
              <a:rPr lang="en-US" sz="4400" dirty="0" smtClean="0"/>
              <a:t>BENEFICIARY CONTROLLED TRUST  </a:t>
            </a:r>
            <a:br>
              <a:rPr lang="en-US" sz="4400" dirty="0" smtClean="0"/>
            </a:br>
            <a:r>
              <a:rPr lang="en-US" sz="4400" dirty="0" smtClean="0"/>
              <a:t>DUAL TRUSTEESHIP</a:t>
            </a:r>
            <a:endParaRPr lang="en-US" sz="4400" dirty="0" smtClean="0">
              <a:latin typeface="+mj-lt"/>
            </a:endParaRPr>
          </a:p>
        </p:txBody>
      </p:sp>
      <p:sp>
        <p:nvSpPr>
          <p:cNvPr id="53251" name="Rectangle 3"/>
          <p:cNvSpPr>
            <a:spLocks noGrp="1" noChangeArrowheads="1"/>
          </p:cNvSpPr>
          <p:nvPr>
            <p:ph idx="1"/>
          </p:nvPr>
        </p:nvSpPr>
        <p:spPr>
          <a:xfrm>
            <a:off x="152400" y="2743200"/>
            <a:ext cx="8229600" cy="5386090"/>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a:t>
            </a:r>
            <a:r>
              <a:rPr lang="en-US" dirty="0" smtClean="0">
                <a:sym typeface="Wingdings" panose="05000000000000000000" pitchFamily="2" charset="2"/>
              </a:rPr>
              <a:t>P</a:t>
            </a:r>
            <a:r>
              <a:rPr lang="en-US" dirty="0" smtClean="0">
                <a:solidFill>
                  <a:schemeClr val="tx1"/>
                </a:solidFill>
                <a:latin typeface="+mn-lt"/>
                <a:sym typeface="Wingdings" panose="05000000000000000000" pitchFamily="2" charset="2"/>
              </a:rPr>
              <a:t>rimary Beneficiary Controls</a:t>
            </a: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Investments</a:t>
            </a:r>
          </a:p>
          <a:p>
            <a:pPr>
              <a:buNone/>
              <a:defRPr/>
            </a:pPr>
            <a:r>
              <a:rPr lang="en-US" sz="2800" dirty="0" smtClean="0">
                <a:sym typeface="Wingdings" panose="05000000000000000000" pitchFamily="2" charset="2"/>
              </a:rPr>
              <a:t>		◊  Identity of Independent Trustee</a:t>
            </a:r>
          </a:p>
          <a:p>
            <a:pPr>
              <a:buFont typeface="Wingdings" panose="05000000000000000000" pitchFamily="2" charset="2"/>
              <a:buChar char="q"/>
              <a:defRPr/>
            </a:pPr>
            <a:r>
              <a:rPr lang="en-US" dirty="0" smtClean="0">
                <a:solidFill>
                  <a:schemeClr val="tx1"/>
                </a:solidFill>
                <a:latin typeface="+mn-lt"/>
                <a:sym typeface="Wingdings" panose="05000000000000000000" pitchFamily="2" charset="2"/>
              </a:rPr>
              <a:t>Independent (Distribution) Trustee Controls</a:t>
            </a:r>
          </a:p>
          <a:p>
            <a:pPr marL="0" indent="0">
              <a:buNone/>
              <a:defRPr/>
            </a:pPr>
            <a:r>
              <a:rPr lang="en-US" dirty="0" smtClean="0">
                <a:sym typeface="Wingdings" panose="05000000000000000000" pitchFamily="2" charset="2"/>
              </a:rPr>
              <a:t>	</a:t>
            </a:r>
            <a:r>
              <a:rPr lang="en-US" sz="2800" dirty="0" smtClean="0">
                <a:sym typeface="Wingdings" panose="05000000000000000000" pitchFamily="2" charset="2"/>
              </a:rPr>
              <a:t>◊  All “Tax Sensitive” Decisions</a:t>
            </a:r>
            <a:endParaRPr lang="en-US" dirty="0" smtClean="0">
              <a:solidFill>
                <a:schemeClr val="tx1"/>
              </a:solidFill>
              <a:latin typeface="+mn-lt"/>
              <a:sym typeface="Wingdings" panose="05000000000000000000" pitchFamily="2" charset="2"/>
            </a:endParaRPr>
          </a:p>
          <a:p>
            <a:pPr>
              <a:buFont typeface="Wingdings" panose="05000000000000000000" pitchFamily="2" charset="2"/>
              <a:buChar char="q"/>
              <a:defRPr/>
            </a:pPr>
            <a:r>
              <a:rPr lang="en-US" dirty="0" smtClean="0">
                <a:sym typeface="Wingdings" panose="05000000000000000000" pitchFamily="2" charset="2"/>
              </a:rPr>
              <a:t>Situs Trustee – Can Be One of the Foregoing</a:t>
            </a:r>
          </a:p>
          <a:p>
            <a:pPr marL="0" indent="0">
              <a:buNone/>
              <a:defRPr/>
            </a:pPr>
            <a:r>
              <a:rPr lang="en-US" dirty="0" smtClean="0">
                <a:sym typeface="Wingdings" panose="05000000000000000000" pitchFamily="2" charset="2"/>
              </a:rPr>
              <a:t>	</a:t>
            </a:r>
            <a:r>
              <a:rPr lang="en-US" sz="2800" dirty="0" smtClean="0">
                <a:sym typeface="Wingdings" panose="05000000000000000000" pitchFamily="2" charset="2"/>
              </a:rPr>
              <a:t>◊  Distribution and Situs Trustee Often the Same</a:t>
            </a:r>
            <a:endParaRPr lang="en-US" sz="2800" dirty="0">
              <a:sym typeface="Wingdings" panose="05000000000000000000" pitchFamily="2" charset="2"/>
            </a:endParaRPr>
          </a:p>
          <a:p>
            <a:pPr marL="0" indent="0">
              <a:buNone/>
              <a:defRPr/>
            </a:pPr>
            <a:endParaRPr lang="en-US" dirty="0" smtClean="0">
              <a:solidFill>
                <a:schemeClr val="tx1"/>
              </a:solidFill>
              <a:latin typeface="+mn-lt"/>
              <a:sym typeface="Wingdings" panose="05000000000000000000" pitchFamily="2" charset="2"/>
            </a:endParaRPr>
          </a:p>
          <a:p>
            <a:pPr>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4000" dirty="0" smtClean="0">
              <a:latin typeface="Georgia" panose="02040502050405020303" pitchFamily="18" charset="0"/>
            </a:endParaRPr>
          </a:p>
        </p:txBody>
      </p:sp>
    </p:spTree>
    <p:extLst>
      <p:ext uri="{BB962C8B-B14F-4D97-AF65-F5344CB8AC3E}">
        <p14:creationId xmlns:p14="http://schemas.microsoft.com/office/powerpoint/2010/main" val="364219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67222" y="577152"/>
            <a:ext cx="8382000" cy="960970"/>
          </a:xfrm>
        </p:spPr>
        <p:txBody>
          <a:bodyPr>
            <a:normAutofit fontScale="90000"/>
          </a:bodyPr>
          <a:lstStyle/>
          <a:p>
            <a:pPr algn="ctr"/>
            <a:r>
              <a:rPr lang="en-US" sz="4900" dirty="0" smtClean="0">
                <a:latin typeface="+mj-lt"/>
              </a:rPr>
              <a:t>AMENDABLE/FLEXIBLE  </a:t>
            </a:r>
            <a:r>
              <a:rPr lang="en-US" sz="4900" dirty="0"/>
              <a:t/>
            </a:r>
            <a:br>
              <a:rPr lang="en-US" sz="4900" dirty="0"/>
            </a:br>
            <a:r>
              <a:rPr lang="en-US" sz="4900" dirty="0" smtClean="0">
                <a:latin typeface="+mj-lt"/>
              </a:rPr>
              <a:t>“RE-WRITE” POWERS </a:t>
            </a:r>
            <a:r>
              <a:rPr lang="en-US" sz="5400" dirty="0" smtClean="0"/>
              <a:t/>
            </a:r>
            <a:br>
              <a:rPr lang="en-US" sz="5400" dirty="0" smtClean="0"/>
            </a:br>
            <a:endParaRPr lang="en-US" sz="5400" dirty="0"/>
          </a:p>
        </p:txBody>
      </p:sp>
      <p:sp>
        <p:nvSpPr>
          <p:cNvPr id="12291" name="Rectangle 3"/>
          <p:cNvSpPr>
            <a:spLocks noGrp="1" noChangeArrowheads="1"/>
          </p:cNvSpPr>
          <p:nvPr>
            <p:ph idx="1"/>
          </p:nvPr>
        </p:nvSpPr>
        <p:spPr>
          <a:xfrm>
            <a:off x="-167489" y="3429000"/>
            <a:ext cx="8763000" cy="2825389"/>
          </a:xfrm>
        </p:spPr>
        <p:txBody>
          <a:bodyPr>
            <a:noAutofit/>
          </a:bodyPr>
          <a:lstStyle/>
          <a:p>
            <a:pPr marL="838200" lvl="1" indent="-381000" defTabSz="457200">
              <a:buNone/>
            </a:pPr>
            <a:r>
              <a:rPr lang="en-US" sz="3200" dirty="0">
                <a:latin typeface="+mn-lt"/>
                <a:sym typeface="Wingdings" panose="05000000000000000000" pitchFamily="2" charset="2"/>
              </a:rPr>
              <a:t> </a:t>
            </a:r>
            <a:r>
              <a:rPr lang="en-US" sz="3200" dirty="0" smtClean="0">
                <a:latin typeface="+mn-lt"/>
                <a:sym typeface="Wingdings" panose="05000000000000000000" pitchFamily="2" charset="2"/>
              </a:rPr>
              <a:t> Special Power of Appointment (“SPA”)</a:t>
            </a:r>
            <a:endParaRPr lang="en-US" sz="3200" dirty="0">
              <a:latin typeface="+mn-lt"/>
            </a:endParaRPr>
          </a:p>
          <a:p>
            <a:pPr marL="1028700" lvl="1" indent="-571500" defTabSz="457200">
              <a:buFont typeface="Wingdings" panose="05000000000000000000" pitchFamily="2" charset="2"/>
              <a:buChar char="q"/>
            </a:pPr>
            <a:r>
              <a:rPr lang="en-US" sz="3200" dirty="0" smtClean="0">
                <a:latin typeface="+mn-lt"/>
              </a:rPr>
              <a:t>Deal With Changing Laws, Family Dynamics and Needs</a:t>
            </a:r>
          </a:p>
          <a:p>
            <a:pPr marL="1028700" lvl="1" indent="-571500" defTabSz="457200">
              <a:buFont typeface="Wingdings" panose="05000000000000000000" pitchFamily="2" charset="2"/>
              <a:buChar char="q"/>
            </a:pPr>
            <a:r>
              <a:rPr lang="en-US" sz="3200" dirty="0" smtClean="0">
                <a:latin typeface="+mn-lt"/>
              </a:rPr>
              <a:t>Deal With Dissident Subordinate Beneficiaries</a:t>
            </a:r>
            <a:endParaRPr lang="en-US" sz="3200" dirty="0">
              <a:latin typeface="+mn-lt"/>
            </a:endParaRPr>
          </a:p>
        </p:txBody>
      </p:sp>
      <p:sp>
        <p:nvSpPr>
          <p:cNvPr id="5" name="TextBox 4"/>
          <p:cNvSpPr txBox="1"/>
          <p:nvPr/>
        </p:nvSpPr>
        <p:spPr>
          <a:xfrm>
            <a:off x="367222" y="331617"/>
            <a:ext cx="6705600" cy="369332"/>
          </a:xfrm>
          <a:prstGeom prst="rect">
            <a:avLst/>
          </a:prstGeom>
          <a:noFill/>
        </p:spPr>
        <p:txBody>
          <a:bodyPr wrap="square" rtlCol="0">
            <a:spAutoFit/>
          </a:bodyPr>
          <a:lstStyle/>
          <a:p>
            <a:r>
              <a:rPr lang="en-US" dirty="0" smtClean="0"/>
              <a:t>WISH LIST #3 </a:t>
            </a:r>
            <a:endParaRPr lang="en-US" dirty="0"/>
          </a:p>
        </p:txBody>
      </p:sp>
    </p:spTree>
    <p:extLst>
      <p:ext uri="{BB962C8B-B14F-4D97-AF65-F5344CB8AC3E}">
        <p14:creationId xmlns:p14="http://schemas.microsoft.com/office/powerpoint/2010/main" val="132671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895600"/>
            <a:ext cx="8269793" cy="1509713"/>
          </a:xfrm>
        </p:spPr>
        <p:txBody>
          <a:bodyPr vert="horz" wrap="square" lIns="91440" tIns="45720" rIns="91440" bIns="45720" numCol="1" anchorCtr="0" compatLnSpc="1">
            <a:prstTxWarp prst="textNoShape">
              <a:avLst/>
            </a:prstTxWarp>
          </a:bodyPr>
          <a:lstStyle/>
          <a:p>
            <a:pPr algn="ctr"/>
            <a:r>
              <a:rPr lang="en-US" sz="4800" b="1" dirty="0" smtClean="0">
                <a:latin typeface="+mj-lt"/>
              </a:rPr>
              <a:t>LIFE INSURANCE PLANNING</a:t>
            </a:r>
            <a:r>
              <a:rPr lang="en-US" sz="7200" b="1" dirty="0" smtClean="0">
                <a:latin typeface="+mj-lt"/>
              </a:rPr>
              <a:t/>
            </a:r>
            <a:br>
              <a:rPr lang="en-US" sz="7200" b="1" dirty="0" smtClean="0">
                <a:latin typeface="+mj-lt"/>
              </a:rPr>
            </a:br>
            <a:endParaRPr lang="en-US" sz="6000" b="1" spc="-300" dirty="0">
              <a:latin typeface="+mj-lt"/>
            </a:endParaRPr>
          </a:p>
        </p:txBody>
      </p:sp>
    </p:spTree>
    <p:extLst>
      <p:ext uri="{BB962C8B-B14F-4D97-AF65-F5344CB8AC3E}">
        <p14:creationId xmlns:p14="http://schemas.microsoft.com/office/powerpoint/2010/main" val="244746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457200" y="304800"/>
            <a:ext cx="8229600" cy="747897"/>
          </a:xfrm>
          <a:noFill/>
          <a:ln/>
        </p:spPr>
        <p:txBody>
          <a:bodyPr>
            <a:noAutofit/>
          </a:bodyPr>
          <a:lstStyle/>
          <a:p>
            <a:pPr algn="ctr"/>
            <a:r>
              <a:rPr lang="en-US" sz="4400" dirty="0" smtClean="0">
                <a:latin typeface="+mj-lt"/>
              </a:rPr>
              <a:t>CONSEQUENCES OF NOT PLANNING PROPERLY</a:t>
            </a:r>
            <a:endParaRPr lang="en-US" sz="4400" dirty="0">
              <a:latin typeface="+mj-lt"/>
            </a:endParaRPr>
          </a:p>
        </p:txBody>
      </p:sp>
      <p:sp>
        <p:nvSpPr>
          <p:cNvPr id="15362" name="Rectangle 2"/>
          <p:cNvSpPr>
            <a:spLocks noGrp="1" noChangeArrowheads="1"/>
          </p:cNvSpPr>
          <p:nvPr>
            <p:ph idx="1"/>
          </p:nvPr>
        </p:nvSpPr>
        <p:spPr>
          <a:xfrm>
            <a:off x="381000" y="1905000"/>
            <a:ext cx="8229600" cy="4835525"/>
          </a:xfrm>
          <a:noFill/>
          <a:ln/>
        </p:spPr>
        <p:txBody>
          <a:bodyPr>
            <a:normAutofit fontScale="70000" lnSpcReduction="20000"/>
          </a:bodyPr>
          <a:lstStyle/>
          <a:p>
            <a:pPr marL="63500" indent="4763" algn="just">
              <a:lnSpc>
                <a:spcPct val="120000"/>
              </a:lnSpc>
              <a:buFont typeface="Wingdings" panose="05000000000000000000" pitchFamily="2" charset="2"/>
              <a:buNone/>
            </a:pPr>
            <a:r>
              <a:rPr lang="en-US" i="1" dirty="0">
                <a:solidFill>
                  <a:schemeClr val="tx1"/>
                </a:solidFill>
                <a:effectLst/>
                <a:latin typeface="Georgia" panose="02040502050405020303" pitchFamily="18" charset="0"/>
              </a:rPr>
              <a:t>“The old refrain, “All I want is a simple will,” helps explain why so many people, </a:t>
            </a:r>
            <a:r>
              <a:rPr lang="en-US" b="1" i="1" dirty="0">
                <a:solidFill>
                  <a:srgbClr val="FF00FF"/>
                </a:solidFill>
                <a:effectLst/>
                <a:latin typeface="Georgia" panose="02040502050405020303" pitchFamily="18" charset="0"/>
              </a:rPr>
              <a:t>including many advisors who should know </a:t>
            </a:r>
            <a:r>
              <a:rPr lang="en-US" b="1" i="1" dirty="0" smtClean="0">
                <a:solidFill>
                  <a:srgbClr val="FF00FF"/>
                </a:solidFill>
                <a:effectLst/>
                <a:latin typeface="Georgia" panose="02040502050405020303" pitchFamily="18" charset="0"/>
              </a:rPr>
              <a:t>better</a:t>
            </a:r>
            <a:r>
              <a:rPr lang="en-US" i="1" dirty="0">
                <a:solidFill>
                  <a:srgbClr val="DE3AAF"/>
                </a:solidFill>
                <a:latin typeface="Georgia" panose="02040502050405020303" pitchFamily="18" charset="0"/>
              </a:rPr>
              <a:t>,</a:t>
            </a:r>
            <a:r>
              <a:rPr lang="en-US" i="1" dirty="0" smtClean="0">
                <a:effectLst/>
                <a:latin typeface="Georgia" panose="02040502050405020303" pitchFamily="18" charset="0"/>
              </a:rPr>
              <a:t> </a:t>
            </a:r>
            <a:r>
              <a:rPr lang="en-US" i="1" dirty="0">
                <a:solidFill>
                  <a:schemeClr val="tx1"/>
                </a:solidFill>
                <a:effectLst/>
                <a:latin typeface="Georgia" panose="02040502050405020303" pitchFamily="18" charset="0"/>
              </a:rPr>
              <a:t>so often overlook trusts when planning for the transfer of wealth as an inheritance within the family. In the rush to achieve simplicity, </a:t>
            </a:r>
            <a:r>
              <a:rPr lang="en-US" b="1" i="1" u="sng" dirty="0">
                <a:solidFill>
                  <a:srgbClr val="FF00FF"/>
                </a:solidFill>
                <a:effectLst/>
                <a:latin typeface="Georgia" panose="02040502050405020303" pitchFamily="18" charset="0"/>
              </a:rPr>
              <a:t>such persons fail to realize the enormous, unnecessary and irretrievable loss of assets (to taxes, divorce, and creditors) that many families will suffer for failing to appreciate the protections that a trust can provide</a:t>
            </a:r>
            <a:r>
              <a:rPr lang="en-US" i="1" dirty="0">
                <a:effectLst/>
                <a:latin typeface="Georgia" panose="02040502050405020303" pitchFamily="18" charset="0"/>
              </a:rPr>
              <a:t> </a:t>
            </a:r>
            <a:r>
              <a:rPr lang="en-US" i="1" dirty="0">
                <a:solidFill>
                  <a:schemeClr val="tx1"/>
                </a:solidFill>
                <a:effectLst/>
                <a:latin typeface="Georgia" panose="02040502050405020303" pitchFamily="18" charset="0"/>
              </a:rPr>
              <a:t>when passing wealth from generation to generation. To quote from an excellent article on the subject, “trusts should be the vehicles of choice for all dispositions to individuals.”</a:t>
            </a:r>
          </a:p>
          <a:p>
            <a:pPr marL="63500" indent="4763">
              <a:lnSpc>
                <a:spcPct val="80000"/>
              </a:lnSpc>
              <a:buFont typeface="Wingdings" panose="05000000000000000000" pitchFamily="2" charset="2"/>
              <a:buNone/>
            </a:pPr>
            <a:endParaRPr lang="en-US" sz="2400" i="1" dirty="0" smtClean="0">
              <a:latin typeface="Georgia" panose="02040502050405020303" pitchFamily="18" charset="0"/>
            </a:endParaRPr>
          </a:p>
          <a:p>
            <a:pPr marL="63500" indent="4763">
              <a:lnSpc>
                <a:spcPct val="80000"/>
              </a:lnSpc>
              <a:buFont typeface="Wingdings" panose="05000000000000000000" pitchFamily="2" charset="2"/>
              <a:buNone/>
            </a:pPr>
            <a:endParaRPr lang="en-US" sz="2400" i="1" dirty="0" smtClean="0">
              <a:latin typeface="Georgia" panose="02040502050405020303" pitchFamily="18" charset="0"/>
            </a:endParaRPr>
          </a:p>
          <a:p>
            <a:pPr marL="63500" indent="4763" algn="r">
              <a:lnSpc>
                <a:spcPct val="80000"/>
              </a:lnSpc>
              <a:buFont typeface="Wingdings" panose="05000000000000000000" pitchFamily="2" charset="2"/>
              <a:buNone/>
            </a:pPr>
            <a:r>
              <a:rPr lang="en-US" sz="1800" dirty="0" smtClean="0">
                <a:solidFill>
                  <a:schemeClr val="tx1"/>
                </a:solidFill>
                <a:latin typeface="Georgia" panose="02040502050405020303" pitchFamily="18" charset="0"/>
              </a:rPr>
              <a:t>* </a:t>
            </a:r>
            <a:r>
              <a:rPr lang="en-US" sz="1800" dirty="0">
                <a:solidFill>
                  <a:schemeClr val="tx1"/>
                </a:solidFill>
                <a:latin typeface="Georgia" panose="02040502050405020303" pitchFamily="18" charset="0"/>
              </a:rPr>
              <a:t>Ronald D. Aucutt, </a:t>
            </a:r>
            <a:r>
              <a:rPr lang="en-US" sz="1800" i="1" dirty="0">
                <a:solidFill>
                  <a:schemeClr val="tx1"/>
                </a:solidFill>
                <a:latin typeface="Georgia" panose="02040502050405020303" pitchFamily="18" charset="0"/>
              </a:rPr>
              <a:t>Structuring Trust Arrangements for Flexibility,</a:t>
            </a:r>
            <a:r>
              <a:rPr lang="en-US" sz="1800" dirty="0">
                <a:solidFill>
                  <a:schemeClr val="tx1"/>
                </a:solidFill>
                <a:latin typeface="Georgia" panose="02040502050405020303" pitchFamily="18" charset="0"/>
              </a:rPr>
              <a:t> 35 U. Miami Inst. Est. Plan., Ch. 9 (2001)</a:t>
            </a:r>
          </a:p>
        </p:txBody>
      </p:sp>
    </p:spTree>
    <p:extLst>
      <p:ext uri="{BB962C8B-B14F-4D97-AF65-F5344CB8AC3E}">
        <p14:creationId xmlns:p14="http://schemas.microsoft.com/office/powerpoint/2010/main" val="18247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fontScale="90000"/>
          </a:bodyPr>
          <a:lstStyle/>
          <a:p>
            <a:pPr algn="ctr" eaLnBrk="1" hangingPunct="1">
              <a:defRPr/>
            </a:pPr>
            <a:r>
              <a:rPr lang="en-US" sz="4400" dirty="0" smtClean="0"/>
              <a:t>ALL TRUSTS SHOULD HAVE LIFE INSURANCE PROVISIONS IN THEM UNLESS IMPERMISSIBLE AS A MATTER OF LAW </a:t>
            </a:r>
            <a:endParaRPr lang="en-US" sz="4400" dirty="0" smtClean="0">
              <a:latin typeface="+mj-lt"/>
            </a:endParaRPr>
          </a:p>
        </p:txBody>
      </p:sp>
      <p:sp>
        <p:nvSpPr>
          <p:cNvPr id="53251" name="Rectangle 3"/>
          <p:cNvSpPr>
            <a:spLocks noGrp="1" noChangeArrowheads="1"/>
          </p:cNvSpPr>
          <p:nvPr>
            <p:ph idx="1"/>
          </p:nvPr>
        </p:nvSpPr>
        <p:spPr>
          <a:xfrm>
            <a:off x="100343" y="3276600"/>
            <a:ext cx="8229600" cy="2677656"/>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Components of LI Policy</a:t>
            </a:r>
          </a:p>
          <a:p>
            <a:pPr eaLnBrk="1" hangingPunct="1">
              <a:buFont typeface="Wingdings" panose="05000000000000000000" pitchFamily="2" charset="2"/>
              <a:buNone/>
              <a:defRPr/>
            </a:pPr>
            <a:r>
              <a:rPr lang="en-US" sz="2800" dirty="0" smtClean="0">
                <a:solidFill>
                  <a:schemeClr val="tx1"/>
                </a:solidFill>
                <a:latin typeface="+mn-lt"/>
                <a:sym typeface="Wingdings" panose="05000000000000000000" pitchFamily="2" charset="2"/>
              </a:rPr>
              <a:t>		◊  Inside Build-up</a:t>
            </a:r>
          </a:p>
          <a:p>
            <a:pPr>
              <a:buNone/>
              <a:defRPr/>
            </a:pPr>
            <a:r>
              <a:rPr lang="en-US" sz="2800" dirty="0" smtClean="0">
                <a:sym typeface="Wingdings" panose="05000000000000000000" pitchFamily="2" charset="2"/>
              </a:rPr>
              <a:t>		◊  </a:t>
            </a:r>
            <a:r>
              <a:rPr lang="en-US" sz="2800" dirty="0">
                <a:sym typeface="Wingdings" panose="05000000000000000000" pitchFamily="2" charset="2"/>
              </a:rPr>
              <a:t>D</a:t>
            </a:r>
            <a:r>
              <a:rPr lang="en-US" sz="2800" dirty="0" smtClean="0">
                <a:sym typeface="Wingdings" panose="05000000000000000000" pitchFamily="2" charset="2"/>
              </a:rPr>
              <a:t>eath Benefit</a:t>
            </a:r>
            <a:endParaRPr lang="en-US" sz="2800" dirty="0">
              <a:solidFill>
                <a:schemeClr val="tx1"/>
              </a:solidFill>
              <a:latin typeface="+mn-lt"/>
              <a:sym typeface="Wingdings" panose="05000000000000000000" pitchFamily="2" charset="2"/>
            </a:endParaRP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4000" dirty="0" smtClean="0">
              <a:latin typeface="Georgia" panose="020405020504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1080" y="1333072"/>
            <a:ext cx="751439" cy="609600"/>
          </a:xfrm>
          <a:prstGeom prst="rect">
            <a:avLst/>
          </a:prstGeom>
        </p:spPr>
      </p:pic>
    </p:spTree>
    <p:extLst>
      <p:ext uri="{BB962C8B-B14F-4D97-AF65-F5344CB8AC3E}">
        <p14:creationId xmlns:p14="http://schemas.microsoft.com/office/powerpoint/2010/main" val="257285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913544"/>
          </a:xfrm>
        </p:spPr>
        <p:txBody>
          <a:bodyPr>
            <a:normAutofit fontScale="90000"/>
          </a:bodyPr>
          <a:lstStyle/>
          <a:p>
            <a:pPr algn="ctr" eaLnBrk="1" hangingPunct="1">
              <a:defRPr/>
            </a:pPr>
            <a:r>
              <a:rPr lang="en-US" sz="4400" dirty="0" smtClean="0"/>
              <a:t>LIFE INSURANCE OWNED BY A THIRD PARTY TRUST MAKES THE POLICY MORE VALUABLE</a:t>
            </a:r>
            <a:endParaRPr lang="en-US" sz="4400" dirty="0" smtClean="0">
              <a:latin typeface="+mj-lt"/>
            </a:endParaRPr>
          </a:p>
        </p:txBody>
      </p:sp>
      <p:sp>
        <p:nvSpPr>
          <p:cNvPr id="53251" name="Rectangle 3"/>
          <p:cNvSpPr>
            <a:spLocks noGrp="1" noChangeArrowheads="1"/>
          </p:cNvSpPr>
          <p:nvPr>
            <p:ph idx="1"/>
          </p:nvPr>
        </p:nvSpPr>
        <p:spPr>
          <a:xfrm>
            <a:off x="152400" y="3398591"/>
            <a:ext cx="8839200" cy="3459409"/>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Indirect Access to a Conservative Asset Backed by a Powerful, Regulated Financial Institution</a:t>
            </a:r>
            <a:endParaRPr lang="en-US" dirty="0" smtClean="0">
              <a:solidFill>
                <a:schemeClr val="tx1"/>
              </a:solidFill>
              <a:sym typeface="Wingdings" panose="05000000000000000000" pitchFamily="2" charset="2"/>
            </a:endParaRPr>
          </a:p>
          <a:p>
            <a:pPr>
              <a:buFont typeface="Wingdings" panose="05000000000000000000" pitchFamily="2" charset="2"/>
              <a:buChar char="q"/>
              <a:defRPr/>
            </a:pPr>
            <a:r>
              <a:rPr lang="en-US" dirty="0" smtClean="0">
                <a:sym typeface="Wingdings" panose="05000000000000000000" pitchFamily="2" charset="2"/>
              </a:rPr>
              <a:t>DB Out of Estate</a:t>
            </a:r>
            <a:endParaRPr lang="en-US" dirty="0" smtClean="0">
              <a:cs typeface="Vrinda" panose="020B0502040204020203" pitchFamily="34" charset="0"/>
              <a:sym typeface="Wingdings" panose="05000000000000000000" pitchFamily="2" charset="2"/>
            </a:endParaRPr>
          </a:p>
          <a:p>
            <a:pPr>
              <a:buFont typeface="Wingdings" panose="05000000000000000000" pitchFamily="2" charset="2"/>
              <a:buChar char="q"/>
              <a:defRPr/>
            </a:pPr>
            <a:r>
              <a:rPr lang="en-US" dirty="0" smtClean="0">
                <a:sym typeface="Wingdings" panose="05000000000000000000" pitchFamily="2" charset="2"/>
              </a:rPr>
              <a:t>Funding Complexities and Limitations Avoided</a:t>
            </a: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16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394067"/>
            <a:ext cx="751439" cy="609600"/>
          </a:xfrm>
          <a:prstGeom prst="rect">
            <a:avLst/>
          </a:prstGeom>
        </p:spPr>
      </p:pic>
    </p:spTree>
    <p:extLst>
      <p:ext uri="{BB962C8B-B14F-4D97-AF65-F5344CB8AC3E}">
        <p14:creationId xmlns:p14="http://schemas.microsoft.com/office/powerpoint/2010/main" val="292862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228600"/>
            <a:ext cx="8229600" cy="913544"/>
          </a:xfrm>
        </p:spPr>
        <p:txBody>
          <a:bodyPr>
            <a:normAutofit fontScale="90000"/>
          </a:bodyPr>
          <a:lstStyle/>
          <a:p>
            <a:pPr algn="ctr" eaLnBrk="1" hangingPunct="1">
              <a:defRPr/>
            </a:pPr>
            <a:r>
              <a:rPr lang="en-US" sz="4400" dirty="0" smtClean="0"/>
              <a:t>PLANNING TO AVOID 3 YEAR TRANSFERS IN CONTEMPLATION OF DEATH TRANSFERS</a:t>
            </a:r>
            <a:endParaRPr lang="en-US" sz="4400" dirty="0" smtClean="0">
              <a:latin typeface="+mj-lt"/>
            </a:endParaRPr>
          </a:p>
        </p:txBody>
      </p:sp>
      <p:sp>
        <p:nvSpPr>
          <p:cNvPr id="53251" name="Rectangle 3"/>
          <p:cNvSpPr>
            <a:spLocks noGrp="1" noChangeArrowheads="1"/>
          </p:cNvSpPr>
          <p:nvPr>
            <p:ph idx="1"/>
          </p:nvPr>
        </p:nvSpPr>
        <p:spPr>
          <a:xfrm>
            <a:off x="152400" y="3398591"/>
            <a:ext cx="8839200" cy="3902607"/>
          </a:xfrm>
        </p:spPr>
        <p:txBody>
          <a:bodyPr/>
          <a:lstStyle/>
          <a:p>
            <a:pPr eaLnBrk="1" hangingPunct="1">
              <a:buFont typeface="Wingdings" panose="05000000000000000000" pitchFamily="2" charset="2"/>
              <a:buNone/>
              <a:defRPr/>
            </a:pPr>
            <a:r>
              <a:rPr lang="en-US" dirty="0" smtClean="0">
                <a:solidFill>
                  <a:schemeClr val="tx1"/>
                </a:solidFill>
                <a:latin typeface="+mn-lt"/>
                <a:sym typeface="Wingdings" panose="05000000000000000000" pitchFamily="2" charset="2"/>
              </a:rPr>
              <a:t> Client Made a Transfer of $5 Million Face Policy to an ILIT</a:t>
            </a:r>
            <a:endParaRPr lang="en-US" dirty="0" smtClean="0">
              <a:solidFill>
                <a:schemeClr val="tx1"/>
              </a:solidFill>
              <a:sym typeface="Wingdings" panose="05000000000000000000" pitchFamily="2" charset="2"/>
            </a:endParaRPr>
          </a:p>
          <a:p>
            <a:pPr>
              <a:buFont typeface="Wingdings" panose="05000000000000000000" pitchFamily="2" charset="2"/>
              <a:buChar char="q"/>
              <a:defRPr/>
            </a:pPr>
            <a:r>
              <a:rPr lang="en-US" dirty="0" smtClean="0">
                <a:sym typeface="Wingdings" panose="05000000000000000000" pitchFamily="2" charset="2"/>
              </a:rPr>
              <a:t>Client Subsequently Learns He/She Will Not Survive 3 Years From the Transfer</a:t>
            </a:r>
            <a:endParaRPr lang="en-US" dirty="0" smtClean="0">
              <a:cs typeface="Vrinda" panose="020B0502040204020203" pitchFamily="34" charset="0"/>
              <a:sym typeface="Wingdings" panose="05000000000000000000" pitchFamily="2" charset="2"/>
            </a:endParaRPr>
          </a:p>
          <a:p>
            <a:pPr>
              <a:buFont typeface="Wingdings" panose="05000000000000000000" pitchFamily="2" charset="2"/>
              <a:buChar char="q"/>
              <a:defRPr/>
            </a:pPr>
            <a:r>
              <a:rPr lang="en-US" dirty="0" smtClean="0">
                <a:sym typeface="Wingdings" panose="05000000000000000000" pitchFamily="2" charset="2"/>
              </a:rPr>
              <a:t>What Can You Do?</a:t>
            </a: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3600" dirty="0" smtClean="0">
              <a:sym typeface="Wingdings" panose="05000000000000000000" pitchFamily="2" charset="2"/>
            </a:endParaRPr>
          </a:p>
          <a:p>
            <a:pPr eaLnBrk="1" hangingPunct="1">
              <a:buFont typeface="Wingdings" panose="05000000000000000000" pitchFamily="2" charset="2"/>
              <a:buNone/>
              <a:defRPr/>
            </a:pPr>
            <a:endParaRPr lang="en-US" sz="16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456" y="762000"/>
            <a:ext cx="612144" cy="496598"/>
          </a:xfrm>
          <a:prstGeom prst="rect">
            <a:avLst/>
          </a:prstGeom>
        </p:spPr>
      </p:pic>
    </p:spTree>
    <p:extLst>
      <p:ext uri="{BB962C8B-B14F-4D97-AF65-F5344CB8AC3E}">
        <p14:creationId xmlns:p14="http://schemas.microsoft.com/office/powerpoint/2010/main" val="49289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5681" y="214313"/>
            <a:ext cx="8382000" cy="664797"/>
          </a:xfrm>
        </p:spPr>
        <p:txBody>
          <a:bodyPr>
            <a:noAutofit/>
          </a:bodyPr>
          <a:lstStyle/>
          <a:p>
            <a:pPr algn="ctr"/>
            <a:r>
              <a:rPr lang="en-US" sz="4000" dirty="0" smtClean="0">
                <a:latin typeface="+mj-lt"/>
              </a:rPr>
              <a:t>IT HELPS TO EVALUATE THE ESTATE PLANNING PROCESS IN THE CONTEXT OF A BUSINESS DECISION</a:t>
            </a:r>
            <a:endParaRPr lang="en-US" sz="4000" dirty="0">
              <a:latin typeface="+mj-lt"/>
            </a:endParaRPr>
          </a:p>
        </p:txBody>
      </p:sp>
      <p:sp>
        <p:nvSpPr>
          <p:cNvPr id="3" name="Content Placeholder 2"/>
          <p:cNvSpPr>
            <a:spLocks noGrp="1"/>
          </p:cNvSpPr>
          <p:nvPr>
            <p:ph idx="1"/>
          </p:nvPr>
        </p:nvSpPr>
        <p:spPr>
          <a:xfrm>
            <a:off x="237731" y="2667000"/>
            <a:ext cx="8544885" cy="3046988"/>
          </a:xfrm>
        </p:spPr>
        <p:txBody>
          <a:bodyPr/>
          <a:lstStyle/>
          <a:p>
            <a:pPr marL="0" indent="0">
              <a:buNone/>
            </a:pPr>
            <a:endParaRPr lang="en-US" sz="3600" dirty="0">
              <a:solidFill>
                <a:schemeClr val="tx1"/>
              </a:solidFill>
              <a:latin typeface="+mn-lt"/>
            </a:endParaRPr>
          </a:p>
          <a:p>
            <a:pPr marL="457200" indent="-457200">
              <a:buClrTx/>
              <a:buFont typeface="Wingdings" panose="05000000000000000000" pitchFamily="2" charset="2"/>
              <a:buChar char="q"/>
            </a:pPr>
            <a:r>
              <a:rPr lang="en-US" sz="2400" dirty="0" smtClean="0">
                <a:solidFill>
                  <a:schemeClr val="tx1"/>
                </a:solidFill>
                <a:latin typeface="+mn-lt"/>
                <a:sym typeface="Wingdings" panose="05000000000000000000" pitchFamily="2" charset="2"/>
              </a:rPr>
              <a:t>Would You Ever Recommend a Business Entity That Could Be Pierced By Creditors?</a:t>
            </a:r>
            <a:endParaRPr lang="en-US" sz="2400" dirty="0">
              <a:solidFill>
                <a:schemeClr val="tx1"/>
              </a:solidFill>
              <a:latin typeface="+mn-lt"/>
              <a:sym typeface="Wingdings" panose="05000000000000000000" pitchFamily="2" charset="2"/>
            </a:endParaRPr>
          </a:p>
          <a:p>
            <a:pPr marL="457200" indent="-457200">
              <a:buClrTx/>
              <a:buFont typeface="Wingdings" panose="05000000000000000000" pitchFamily="2" charset="2"/>
              <a:buChar char="q"/>
            </a:pPr>
            <a:r>
              <a:rPr lang="en-US" sz="2400" dirty="0" smtClean="0">
                <a:solidFill>
                  <a:schemeClr val="tx1"/>
                </a:solidFill>
                <a:latin typeface="+mn-lt"/>
                <a:sym typeface="Wingdings" panose="05000000000000000000" pitchFamily="2" charset="2"/>
              </a:rPr>
              <a:t>Would you Ever Recommend a Business Entity That Would Be Subjected to Unnecessary Taxes?</a:t>
            </a:r>
            <a:endParaRPr lang="en-US" sz="2400" dirty="0">
              <a:solidFill>
                <a:schemeClr val="tx1"/>
              </a:solidFill>
              <a:latin typeface="+mn-lt"/>
              <a:sym typeface="Wingdings" panose="05000000000000000000" pitchFamily="2" charset="2"/>
            </a:endParaRPr>
          </a:p>
          <a:p>
            <a:pPr marL="457200" indent="-457200">
              <a:buClrTx/>
              <a:buFont typeface="Wingdings" panose="05000000000000000000" pitchFamily="2" charset="2"/>
              <a:buChar char="q"/>
            </a:pPr>
            <a:r>
              <a:rPr lang="en-US" sz="2400" dirty="0" smtClean="0">
                <a:solidFill>
                  <a:schemeClr val="tx1"/>
                </a:solidFill>
                <a:latin typeface="+mn-lt"/>
                <a:sym typeface="Wingdings" panose="05000000000000000000" pitchFamily="2" charset="2"/>
              </a:rPr>
              <a:t>Why Would a Client Want and/or an Advisor Suggest (or Summarily Accept) Wealth Transfers That Unnecessarily Expose Wealth to Claimants and the Taxing Authorities?</a:t>
            </a:r>
            <a:endParaRPr lang="en-US" sz="2400" dirty="0">
              <a:solidFill>
                <a:schemeClr val="tx1"/>
              </a:solidFill>
              <a:latin typeface="+mn-lt"/>
              <a:sym typeface="Wingdings" panose="05000000000000000000" pitchFamily="2" charset="2"/>
            </a:endParaRPr>
          </a:p>
        </p:txBody>
      </p:sp>
      <p:sp>
        <p:nvSpPr>
          <p:cNvPr id="6" name="AutoShape 2" descr="Image result for lightbulb image"/>
          <p:cNvSpPr>
            <a:spLocks noChangeAspect="1" noChangeArrowheads="1"/>
          </p:cNvSpPr>
          <p:nvPr/>
        </p:nvSpPr>
        <p:spPr bwMode="auto">
          <a:xfrm>
            <a:off x="-67069"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295400"/>
            <a:ext cx="770224" cy="624840"/>
          </a:xfrm>
          <a:prstGeom prst="rect">
            <a:avLst/>
          </a:prstGeom>
        </p:spPr>
      </p:pic>
    </p:spTree>
    <p:extLst>
      <p:ext uri="{BB962C8B-B14F-4D97-AF65-F5344CB8AC3E}">
        <p14:creationId xmlns:p14="http://schemas.microsoft.com/office/powerpoint/2010/main" val="29742147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design)</Template>
  <TotalTime>773</TotalTime>
  <Words>3480</Words>
  <Application>Microsoft Office PowerPoint</Application>
  <PresentationFormat>On-screen Show (4:3)</PresentationFormat>
  <Paragraphs>523</Paragraphs>
  <Slides>82</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82</vt:i4>
      </vt:variant>
    </vt:vector>
  </HeadingPairs>
  <TitlesOfParts>
    <vt:vector size="94" baseType="lpstr">
      <vt:lpstr>ＭＳ Ｐゴシック</vt:lpstr>
      <vt:lpstr>Arial</vt:lpstr>
      <vt:lpstr>Arial Black</vt:lpstr>
      <vt:lpstr>Calibri</vt:lpstr>
      <vt:lpstr>Courier New</vt:lpstr>
      <vt:lpstr>Georgia</vt:lpstr>
      <vt:lpstr>Times New Roman</vt:lpstr>
      <vt:lpstr>Vrinda</vt:lpstr>
      <vt:lpstr>Wingdings</vt:lpstr>
      <vt:lpstr>ヒラギノ角ゴ Pro W3</vt:lpstr>
      <vt:lpstr>Blue Segoe 4-3 template-template_April-17-2007</vt:lpstr>
      <vt:lpstr>White with Courier font for code slides</vt:lpstr>
      <vt:lpstr>THE MODERN TRUST THE ART OF PROPERLY (AND EFFECTIVELY) PASSING AND RECEIVING WEALTH</vt:lpstr>
      <vt:lpstr>THOUGHT PROVOKING IDEAS PLANNING OPPORTUNITIES</vt:lpstr>
      <vt:lpstr>WHY ARE ALMOST ALL TRUSTS?</vt:lpstr>
      <vt:lpstr>PRIMARY DISCUSSION TOPICS</vt:lpstr>
      <vt:lpstr>CLIENT’S PRINCIPAL OBJECTIVES*</vt:lpstr>
      <vt:lpstr>COMMON QUOTES</vt:lpstr>
      <vt:lpstr>REBUTTAL</vt:lpstr>
      <vt:lpstr>CONSEQUENCES OF NOT PLANNING PROPERLY</vt:lpstr>
      <vt:lpstr>IT HELPS TO EVALUATE THE ESTATE PLANNING PROCESS IN THE CONTEXT OF A BUSINESS DECISION</vt:lpstr>
      <vt:lpstr>COMMON GOALS</vt:lpstr>
      <vt:lpstr>ADVISOR’S ATTITUDES BUSINESS PLANNING v. ESTATE PLANNING</vt:lpstr>
      <vt:lpstr>CLIENT’S “WISH” LIST</vt:lpstr>
      <vt:lpstr>SHOW “WISH” LIST TO CLIENTS  </vt:lpstr>
      <vt:lpstr>IS THERE A “BEST” TRUST DESIGN STRATEGY TO OBTAIN ALL OF THE COMPONENTS OF THE “WISH” LIST?</vt:lpstr>
      <vt:lpstr>PRIMARY TRUST DESIGN STRATEGIES </vt:lpstr>
      <vt:lpstr>MAXIMUM BENEFIT TRUST COMPONENTS </vt:lpstr>
      <vt:lpstr>DISCRETIONARY TRUST COMPONENTS</vt:lpstr>
      <vt:lpstr>TRADITIONAL “MAXIMUM BENEFIT TRUST” PROCESS</vt:lpstr>
      <vt:lpstr>“PERFECT TRUST” DESIGN PROCESS REVERSE ENGINEERING </vt:lpstr>
      <vt:lpstr>     MAXIMUM BENEFIT TRUST TAX AND CREDITOR SHELTER INEFFICIENCIES AND FLAWS  Violates “Wish” List</vt:lpstr>
      <vt:lpstr>  PAYS OUT INCOME AT LEAST ANNUALLY</vt:lpstr>
      <vt:lpstr>ASCERTAINABLE STANDARD  “HEMS”*</vt:lpstr>
      <vt:lpstr>LAPSING POWER TO WITHDRAW  “5% OR $5,000” ANNUALLY </vt:lpstr>
      <vt:lpstr>DISTRIBUTES ASSETS AT  SPECIFIED AGES</vt:lpstr>
      <vt:lpstr>THE ANATOMY OF THE PERFECT TRUST Component Analysis</vt:lpstr>
      <vt:lpstr>THE PERFECT TRUST PHILOSPHY</vt:lpstr>
      <vt:lpstr>THE PERFECT TRUST</vt:lpstr>
      <vt:lpstr>     MORE IS NOT ALWAYS BETTER</vt:lpstr>
      <vt:lpstr>COMMON COMPONENTS</vt:lpstr>
      <vt:lpstr>FREQUENTLY USED TRUST PROVISIONS</vt:lpstr>
      <vt:lpstr>     OBTAINING “WISH” LIST COMPONENTS</vt:lpstr>
      <vt:lpstr>PowerPoint Presentation</vt:lpstr>
      <vt:lpstr> SIMPLICITY  THE “USE” TRUST SIMPLER THAN A REVOCABLE TRUST</vt:lpstr>
      <vt:lpstr>“USE” TRUST KEY CONCEPTS*</vt:lpstr>
      <vt:lpstr>RESULT ALL COMPONENTS OF “WISH” LIST </vt:lpstr>
      <vt:lpstr>“USE” TRUST EQUALS SIMPLICITY</vt:lpstr>
      <vt:lpstr>HOW SIMPLE IS THE “USE” TRUST?</vt:lpstr>
      <vt:lpstr>DISTRIBUTIONS ARE PERMISSIBLE,  BUT DISCOURAGED</vt:lpstr>
      <vt:lpstr>A VOLUNTARY TAX? </vt:lpstr>
      <vt:lpstr>TRANSFER TAXES</vt:lpstr>
      <vt:lpstr> TRUSTS AS THE QUINTESSENTIAL INCOME TAX SHELTER  </vt:lpstr>
      <vt:lpstr>TRUSTS OFFER SUBSTANTIAL INCOME TAX PLANNING OPPORTUNITIES NOT AVAILABLE WITH OUTRIGHT TRANSFERS</vt:lpstr>
      <vt:lpstr>BASICS</vt:lpstr>
      <vt:lpstr>PowerPoint Presentation</vt:lpstr>
      <vt:lpstr>ADVANCED PLANNING USING TRUSTS ESPECIALLY GRANTOR TRUSTS</vt:lpstr>
      <vt:lpstr>REVERSE AND LATERAL PLANNING USING GPAs* - RULES</vt:lpstr>
      <vt:lpstr>BASIS BUMP PLANNING</vt:lpstr>
      <vt:lpstr>INDEPENDENT TRUSTEE OR TRUST PROTECTOR CAN GIVE, TAKE AWAY AND DESIGN GPAs</vt:lpstr>
      <vt:lpstr>PREVENTING EXERCISE OF GPAs </vt:lpstr>
      <vt:lpstr>ILLUSTRATION:</vt:lpstr>
      <vt:lpstr>EXCHANGES WITH GRANTOR TRUSTS BY OWNER OF TRUST</vt:lpstr>
      <vt:lpstr> CASCADING BDITs   </vt:lpstr>
      <vt:lpstr>PowerPoint Presentation</vt:lpstr>
      <vt:lpstr>STRATEGY</vt:lpstr>
      <vt:lpstr>CREDITOR AND DIVORCE PROTECTION</vt:lpstr>
      <vt:lpstr>CREDITOR PROTECTION IS AS MUCH A PART OF ESTATE PLANNING AS TAX PLANNING*</vt:lpstr>
      <vt:lpstr>PROTECTION FROM CLAIMANTS</vt:lpstr>
      <vt:lpstr>REASONABLE CONTROLS, USE AND BENEFICIAL ENJOYMENT DO NOT SACRIFICE SHELTERS </vt:lpstr>
      <vt:lpstr>PowerPoint Presentation</vt:lpstr>
      <vt:lpstr>THE 10% RULE OF THUMB </vt:lpstr>
      <vt:lpstr>IF THE SUPREME COURT DOES NOT BELIEVE IN THE 10% SEEDING GIFT, WHY SHOULD YOU?</vt:lpstr>
      <vt:lpstr>SCOTUS “REALITY OF SALE”  CRUCIAL QUESTION</vt:lpstr>
      <vt:lpstr>IS IT REASONABLE TO ASSUME THAT THE NOTE WILL BE PAID IN ACCORDANCE WITH ITS TERMS?</vt:lpstr>
      <vt:lpstr>ECONOMIC REALITY</vt:lpstr>
      <vt:lpstr>SCOTUS CONCLUSIONS*</vt:lpstr>
      <vt:lpstr>NOTE PAYABLE SOLELY OUT OF EARNINGS</vt:lpstr>
      <vt:lpstr>RISK SHIFTING</vt:lpstr>
      <vt:lpstr>TAX CONSEQUENCES MATTER – MAJORITY OPINION</vt:lpstr>
      <vt:lpstr>TAX CONSEQUENCES MATTER – CONCURRING OPINION</vt:lpstr>
      <vt:lpstr>ECONOMIC REALITY IN THE REAL WORLD - COMPARE</vt:lpstr>
      <vt:lpstr>PowerPoint Presentation</vt:lpstr>
      <vt:lpstr>IMPORTANCE OF SITUS </vt:lpstr>
      <vt:lpstr>WHY MOST LAWYERS STAY LOCAL?</vt:lpstr>
      <vt:lpstr>PRIMARY FACTORS IN SELECTING JURISDICTION</vt:lpstr>
      <vt:lpstr>RECYCLE</vt:lpstr>
      <vt:lpstr>   CONTROLS  “OWN NOTHING, BUT CONTROL EVERYTHING”*</vt:lpstr>
      <vt:lpstr>BENEFICIARY CONTROLLED TRUST   DUAL TRUSTEESHIP</vt:lpstr>
      <vt:lpstr>AMENDABLE/FLEXIBLE   “RE-WRITE” POWERS  </vt:lpstr>
      <vt:lpstr>LIFE INSURANCE PLANNING </vt:lpstr>
      <vt:lpstr>ALL TRUSTS SHOULD HAVE LIFE INSURANCE PROVISIONS IN THEM UNLESS IMPERMISSIBLE AS A MATTER OF LAW </vt:lpstr>
      <vt:lpstr>LIFE INSURANCE OWNED BY A THIRD PARTY TRUST MAKES THE POLICY MORE VALUABLE</vt:lpstr>
      <vt:lpstr>PLANNING TO AVOID 3 YEAR TRANSFERS IN CONTEMPLATION OF DEATH TRANSFERS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PERFECT TRUST THE ART OF PROPERLY (AND EFFECTIVELY) PASSING AND RECEIVING WEALTH</dc:title>
  <dc:creator>Kim</dc:creator>
  <cp:keywords/>
  <cp:lastModifiedBy>Kim</cp:lastModifiedBy>
  <cp:revision>93</cp:revision>
  <cp:lastPrinted>2016-12-16T20:44:31Z</cp:lastPrinted>
  <dcterms:created xsi:type="dcterms:W3CDTF">2016-10-31T21:40:08Z</dcterms:created>
  <dcterms:modified xsi:type="dcterms:W3CDTF">2017-02-03T17:16:30Z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